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3" r:id="rId2"/>
    <p:sldId id="349" r:id="rId3"/>
    <p:sldId id="377" r:id="rId4"/>
    <p:sldId id="378" r:id="rId5"/>
    <p:sldId id="374" r:id="rId6"/>
    <p:sldId id="394" r:id="rId7"/>
    <p:sldId id="395" r:id="rId8"/>
    <p:sldId id="375" r:id="rId9"/>
    <p:sldId id="369" r:id="rId10"/>
    <p:sldId id="371" r:id="rId11"/>
    <p:sldId id="389" r:id="rId12"/>
    <p:sldId id="370" r:id="rId13"/>
    <p:sldId id="391" r:id="rId14"/>
    <p:sldId id="392" r:id="rId15"/>
    <p:sldId id="393" r:id="rId16"/>
    <p:sldId id="390" r:id="rId17"/>
    <p:sldId id="383" r:id="rId18"/>
    <p:sldId id="274" r:id="rId19"/>
    <p:sldId id="396" r:id="rId20"/>
    <p:sldId id="397" r:id="rId21"/>
    <p:sldId id="398" r:id="rId22"/>
  </p:sldIdLst>
  <p:sldSz cx="100584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E78B"/>
    <a:srgbClr val="8DC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2" autoAdjust="0"/>
    <p:restoredTop sz="84486" autoAdjust="0"/>
  </p:normalViewPr>
  <p:slideViewPr>
    <p:cSldViewPr>
      <p:cViewPr>
        <p:scale>
          <a:sx n="75" d="100"/>
          <a:sy n="75" d="100"/>
        </p:scale>
        <p:origin x="-786" y="-438"/>
      </p:cViewPr>
      <p:guideLst>
        <p:guide orient="horz" pos="2160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50A5F0-804D-44EB-81A4-57DBAF59276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402C98-7F22-42C0-BDF1-70882C872A45}">
      <dgm:prSet phldrT="[Text]"/>
      <dgm:spPr>
        <a:solidFill>
          <a:srgbClr val="8DCAB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Basic Quantum circuits</a:t>
          </a:r>
          <a:endParaRPr lang="en-US" dirty="0">
            <a:solidFill>
              <a:schemeClr val="tx1"/>
            </a:solidFill>
          </a:endParaRPr>
        </a:p>
      </dgm:t>
    </dgm:pt>
    <dgm:pt modelId="{BEC97837-5768-4893-A49E-E124D14E9114}" type="parTrans" cxnId="{5C0727EA-CAFA-4DE7-B9EC-62544B6F6877}">
      <dgm:prSet/>
      <dgm:spPr/>
      <dgm:t>
        <a:bodyPr/>
        <a:lstStyle/>
        <a:p>
          <a:pPr latinLnBrk="1"/>
          <a:endParaRPr lang="ko-KR" altLang="en-US"/>
        </a:p>
      </dgm:t>
    </dgm:pt>
    <dgm:pt modelId="{EEBA0953-F079-4C1E-A118-7CB6BC573922}" type="sibTrans" cxnId="{5C0727EA-CAFA-4DE7-B9EC-62544B6F6877}">
      <dgm:prSet/>
      <dgm:spPr/>
      <dgm:t>
        <a:bodyPr/>
        <a:lstStyle/>
        <a:p>
          <a:pPr latinLnBrk="1"/>
          <a:endParaRPr lang="ko-KR" altLang="en-US"/>
        </a:p>
      </dgm:t>
    </dgm:pt>
    <dgm:pt modelId="{E9D6A811-57BC-43A0-BA21-306CE680CE31}">
      <dgm:prSet phldrT="[Text]"/>
      <dgm:spPr>
        <a:solidFill>
          <a:srgbClr val="8DCAB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Quantum Error Correction</a:t>
          </a:r>
          <a:endParaRPr lang="en-US" dirty="0">
            <a:solidFill>
              <a:schemeClr val="tx1"/>
            </a:solidFill>
          </a:endParaRPr>
        </a:p>
      </dgm:t>
    </dgm:pt>
    <dgm:pt modelId="{BA7F1BE2-0A5A-4AA8-9465-F1D765DD4C04}" type="parTrans" cxnId="{62F2E91D-ECBF-4C31-81AC-7FCE4E8E04D2}">
      <dgm:prSet/>
      <dgm:spPr/>
      <dgm:t>
        <a:bodyPr/>
        <a:lstStyle/>
        <a:p>
          <a:pPr latinLnBrk="1"/>
          <a:endParaRPr lang="ko-KR" altLang="en-US"/>
        </a:p>
      </dgm:t>
    </dgm:pt>
    <dgm:pt modelId="{85A2CD1A-A00B-40B0-B3D1-792C6CA6AD91}" type="sibTrans" cxnId="{62F2E91D-ECBF-4C31-81AC-7FCE4E8E04D2}">
      <dgm:prSet/>
      <dgm:spPr/>
      <dgm:t>
        <a:bodyPr/>
        <a:lstStyle/>
        <a:p>
          <a:pPr latinLnBrk="1"/>
          <a:endParaRPr lang="ko-KR" altLang="en-US"/>
        </a:p>
      </dgm:t>
    </dgm:pt>
    <dgm:pt modelId="{29E55887-CB36-4BB3-AB61-EF9708C369C4}" type="pres">
      <dgm:prSet presAssocID="{3350A5F0-804D-44EB-81A4-57DBAF59276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64FF83-1BDF-4ADC-A757-F72D5BC3EAC0}" type="pres">
      <dgm:prSet presAssocID="{63402C98-7F22-42C0-BDF1-70882C872A45}" presName="parentLin" presStyleCnt="0"/>
      <dgm:spPr/>
    </dgm:pt>
    <dgm:pt modelId="{7F872647-8C22-4C6C-A4DA-4514727BA0F7}" type="pres">
      <dgm:prSet presAssocID="{63402C98-7F22-42C0-BDF1-70882C872A45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6E90902-CC6D-430A-A368-C23F40B6BA69}" type="pres">
      <dgm:prSet presAssocID="{63402C98-7F22-42C0-BDF1-70882C872A4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C5CB0-F0DB-41DB-9B4C-EF9C68044534}" type="pres">
      <dgm:prSet presAssocID="{63402C98-7F22-42C0-BDF1-70882C872A45}" presName="negativeSpace" presStyleCnt="0"/>
      <dgm:spPr/>
    </dgm:pt>
    <dgm:pt modelId="{39C317E4-2DBF-4FB8-B6BA-52DB2592F138}" type="pres">
      <dgm:prSet presAssocID="{63402C98-7F22-42C0-BDF1-70882C872A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C9261A-C5C5-4DEE-B330-B44FA457C449}" type="pres">
      <dgm:prSet presAssocID="{EEBA0953-F079-4C1E-A118-7CB6BC573922}" presName="spaceBetweenRectangles" presStyleCnt="0"/>
      <dgm:spPr/>
    </dgm:pt>
    <dgm:pt modelId="{A24A01E7-081D-4FF7-8155-AF7995DB440C}" type="pres">
      <dgm:prSet presAssocID="{E9D6A811-57BC-43A0-BA21-306CE680CE31}" presName="parentLin" presStyleCnt="0"/>
      <dgm:spPr/>
    </dgm:pt>
    <dgm:pt modelId="{67F1FADF-FE55-4FC5-9910-63CA048C193C}" type="pres">
      <dgm:prSet presAssocID="{E9D6A811-57BC-43A0-BA21-306CE680CE31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A12279C-5C39-4CF9-8950-E02249569A6C}" type="pres">
      <dgm:prSet presAssocID="{E9D6A811-57BC-43A0-BA21-306CE680CE3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0D1E3-281B-4F2F-B40D-0C3D0D67727A}" type="pres">
      <dgm:prSet presAssocID="{E9D6A811-57BC-43A0-BA21-306CE680CE31}" presName="negativeSpace" presStyleCnt="0"/>
      <dgm:spPr/>
    </dgm:pt>
    <dgm:pt modelId="{C88CE794-3FFD-454F-8EAB-52F90AFFAEC8}" type="pres">
      <dgm:prSet presAssocID="{E9D6A811-57BC-43A0-BA21-306CE680CE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2F2E91D-ECBF-4C31-81AC-7FCE4E8E04D2}" srcId="{3350A5F0-804D-44EB-81A4-57DBAF59276C}" destId="{E9D6A811-57BC-43A0-BA21-306CE680CE31}" srcOrd="1" destOrd="0" parTransId="{BA7F1BE2-0A5A-4AA8-9465-F1D765DD4C04}" sibTransId="{85A2CD1A-A00B-40B0-B3D1-792C6CA6AD91}"/>
    <dgm:cxn modelId="{B14D26C9-38A1-4202-9AB7-68AEBD020AAC}" type="presOf" srcId="{63402C98-7F22-42C0-BDF1-70882C872A45}" destId="{96E90902-CC6D-430A-A368-C23F40B6BA69}" srcOrd="1" destOrd="0" presId="urn:microsoft.com/office/officeart/2005/8/layout/list1"/>
    <dgm:cxn modelId="{5C0727EA-CAFA-4DE7-B9EC-62544B6F6877}" srcId="{3350A5F0-804D-44EB-81A4-57DBAF59276C}" destId="{63402C98-7F22-42C0-BDF1-70882C872A45}" srcOrd="0" destOrd="0" parTransId="{BEC97837-5768-4893-A49E-E124D14E9114}" sibTransId="{EEBA0953-F079-4C1E-A118-7CB6BC573922}"/>
    <dgm:cxn modelId="{0262B2CE-5E84-44A9-8D27-2B4380ACB926}" type="presOf" srcId="{3350A5F0-804D-44EB-81A4-57DBAF59276C}" destId="{29E55887-CB36-4BB3-AB61-EF9708C369C4}" srcOrd="0" destOrd="0" presId="urn:microsoft.com/office/officeart/2005/8/layout/list1"/>
    <dgm:cxn modelId="{608700F0-D7D0-4B9A-A3CB-C575B8181D94}" type="presOf" srcId="{63402C98-7F22-42C0-BDF1-70882C872A45}" destId="{7F872647-8C22-4C6C-A4DA-4514727BA0F7}" srcOrd="0" destOrd="0" presId="urn:microsoft.com/office/officeart/2005/8/layout/list1"/>
    <dgm:cxn modelId="{C81C125B-4E4E-44A9-8F39-910C20E8DC99}" type="presOf" srcId="{E9D6A811-57BC-43A0-BA21-306CE680CE31}" destId="{67F1FADF-FE55-4FC5-9910-63CA048C193C}" srcOrd="0" destOrd="0" presId="urn:microsoft.com/office/officeart/2005/8/layout/list1"/>
    <dgm:cxn modelId="{A0F49148-ED62-4CDC-B54B-07260F62DB9D}" type="presOf" srcId="{E9D6A811-57BC-43A0-BA21-306CE680CE31}" destId="{BA12279C-5C39-4CF9-8950-E02249569A6C}" srcOrd="1" destOrd="0" presId="urn:microsoft.com/office/officeart/2005/8/layout/list1"/>
    <dgm:cxn modelId="{75759D4E-F454-4CA2-BA76-C316BC6D6328}" type="presParOf" srcId="{29E55887-CB36-4BB3-AB61-EF9708C369C4}" destId="{F364FF83-1BDF-4ADC-A757-F72D5BC3EAC0}" srcOrd="0" destOrd="0" presId="urn:microsoft.com/office/officeart/2005/8/layout/list1"/>
    <dgm:cxn modelId="{D4D77DBC-41C7-4AD3-B93B-2E02EC156FCC}" type="presParOf" srcId="{F364FF83-1BDF-4ADC-A757-F72D5BC3EAC0}" destId="{7F872647-8C22-4C6C-A4DA-4514727BA0F7}" srcOrd="0" destOrd="0" presId="urn:microsoft.com/office/officeart/2005/8/layout/list1"/>
    <dgm:cxn modelId="{89EC225F-2199-44F7-AF3F-C9C97E10FA32}" type="presParOf" srcId="{F364FF83-1BDF-4ADC-A757-F72D5BC3EAC0}" destId="{96E90902-CC6D-430A-A368-C23F40B6BA69}" srcOrd="1" destOrd="0" presId="urn:microsoft.com/office/officeart/2005/8/layout/list1"/>
    <dgm:cxn modelId="{109AAE36-7462-45CB-9A74-86C28766B1F0}" type="presParOf" srcId="{29E55887-CB36-4BB3-AB61-EF9708C369C4}" destId="{84AC5CB0-F0DB-41DB-9B4C-EF9C68044534}" srcOrd="1" destOrd="0" presId="urn:microsoft.com/office/officeart/2005/8/layout/list1"/>
    <dgm:cxn modelId="{D8746B41-481C-46EA-AEC6-73A8941DE242}" type="presParOf" srcId="{29E55887-CB36-4BB3-AB61-EF9708C369C4}" destId="{39C317E4-2DBF-4FB8-B6BA-52DB2592F138}" srcOrd="2" destOrd="0" presId="urn:microsoft.com/office/officeart/2005/8/layout/list1"/>
    <dgm:cxn modelId="{A2EAD328-D253-4ED4-8DC1-C523BA3BC978}" type="presParOf" srcId="{29E55887-CB36-4BB3-AB61-EF9708C369C4}" destId="{2EC9261A-C5C5-4DEE-B330-B44FA457C449}" srcOrd="3" destOrd="0" presId="urn:microsoft.com/office/officeart/2005/8/layout/list1"/>
    <dgm:cxn modelId="{AA8164D8-94D1-47CF-A292-C73E756AF4DF}" type="presParOf" srcId="{29E55887-CB36-4BB3-AB61-EF9708C369C4}" destId="{A24A01E7-081D-4FF7-8155-AF7995DB440C}" srcOrd="4" destOrd="0" presId="urn:microsoft.com/office/officeart/2005/8/layout/list1"/>
    <dgm:cxn modelId="{58223C1B-837F-4770-BDBD-EDABD7690FD8}" type="presParOf" srcId="{A24A01E7-081D-4FF7-8155-AF7995DB440C}" destId="{67F1FADF-FE55-4FC5-9910-63CA048C193C}" srcOrd="0" destOrd="0" presId="urn:microsoft.com/office/officeart/2005/8/layout/list1"/>
    <dgm:cxn modelId="{B5664AD4-3A4E-42A2-9332-72F3A0A972CB}" type="presParOf" srcId="{A24A01E7-081D-4FF7-8155-AF7995DB440C}" destId="{BA12279C-5C39-4CF9-8950-E02249569A6C}" srcOrd="1" destOrd="0" presId="urn:microsoft.com/office/officeart/2005/8/layout/list1"/>
    <dgm:cxn modelId="{7B4D51C8-46AB-407E-A691-77F605C47301}" type="presParOf" srcId="{29E55887-CB36-4BB3-AB61-EF9708C369C4}" destId="{0290D1E3-281B-4F2F-B40D-0C3D0D67727A}" srcOrd="5" destOrd="0" presId="urn:microsoft.com/office/officeart/2005/8/layout/list1"/>
    <dgm:cxn modelId="{80E9D7B6-CD42-412A-9E66-6B2AFF397ACF}" type="presParOf" srcId="{29E55887-CB36-4BB3-AB61-EF9708C369C4}" destId="{C88CE794-3FFD-454F-8EAB-52F90AFFAE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50A5F0-804D-44EB-81A4-57DBAF59276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402C98-7F22-42C0-BDF1-70882C872A45}">
      <dgm:prSet phldrT="[Text]"/>
      <dgm:spPr>
        <a:solidFill>
          <a:srgbClr val="8DCAB5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Basic Quantum circuits</a:t>
          </a:r>
          <a:endParaRPr lang="en-US" dirty="0">
            <a:solidFill>
              <a:schemeClr val="bg1"/>
            </a:solidFill>
          </a:endParaRPr>
        </a:p>
      </dgm:t>
    </dgm:pt>
    <dgm:pt modelId="{BEC97837-5768-4893-A49E-E124D14E9114}" type="parTrans" cxnId="{5C0727EA-CAFA-4DE7-B9EC-62544B6F6877}">
      <dgm:prSet/>
      <dgm:spPr/>
      <dgm:t>
        <a:bodyPr/>
        <a:lstStyle/>
        <a:p>
          <a:pPr latinLnBrk="1"/>
          <a:endParaRPr lang="ko-KR" altLang="en-US"/>
        </a:p>
      </dgm:t>
    </dgm:pt>
    <dgm:pt modelId="{EEBA0953-F079-4C1E-A118-7CB6BC573922}" type="sibTrans" cxnId="{5C0727EA-CAFA-4DE7-B9EC-62544B6F6877}">
      <dgm:prSet/>
      <dgm:spPr/>
      <dgm:t>
        <a:bodyPr/>
        <a:lstStyle/>
        <a:p>
          <a:pPr latinLnBrk="1"/>
          <a:endParaRPr lang="ko-KR" altLang="en-US"/>
        </a:p>
      </dgm:t>
    </dgm:pt>
    <dgm:pt modelId="{E9D6A811-57BC-43A0-BA21-306CE680CE31}">
      <dgm:prSet phldrT="[Text]"/>
      <dgm:spPr>
        <a:solidFill>
          <a:srgbClr val="8DCAB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Quantum Error Correction</a:t>
          </a:r>
        </a:p>
      </dgm:t>
    </dgm:pt>
    <dgm:pt modelId="{BA7F1BE2-0A5A-4AA8-9465-F1D765DD4C04}" type="parTrans" cxnId="{62F2E91D-ECBF-4C31-81AC-7FCE4E8E04D2}">
      <dgm:prSet/>
      <dgm:spPr/>
      <dgm:t>
        <a:bodyPr/>
        <a:lstStyle/>
        <a:p>
          <a:pPr latinLnBrk="1"/>
          <a:endParaRPr lang="ko-KR" altLang="en-US"/>
        </a:p>
      </dgm:t>
    </dgm:pt>
    <dgm:pt modelId="{85A2CD1A-A00B-40B0-B3D1-792C6CA6AD91}" type="sibTrans" cxnId="{62F2E91D-ECBF-4C31-81AC-7FCE4E8E04D2}">
      <dgm:prSet/>
      <dgm:spPr/>
      <dgm:t>
        <a:bodyPr/>
        <a:lstStyle/>
        <a:p>
          <a:pPr latinLnBrk="1"/>
          <a:endParaRPr lang="ko-KR" altLang="en-US"/>
        </a:p>
      </dgm:t>
    </dgm:pt>
    <dgm:pt modelId="{E4827F7E-110B-4589-B7AF-57057EAD5675}">
      <dgm:prSet phldrT="[Text]"/>
      <dgm:spPr>
        <a:solidFill>
          <a:srgbClr val="8DCAB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Three </a:t>
          </a:r>
          <a:r>
            <a:rPr lang="en-US" dirty="0" err="1" smtClean="0">
              <a:solidFill>
                <a:schemeClr val="tx1"/>
              </a:solidFill>
            </a:rPr>
            <a:t>Qubit</a:t>
          </a:r>
          <a:r>
            <a:rPr lang="en-US" dirty="0" smtClean="0">
              <a:solidFill>
                <a:schemeClr val="tx1"/>
              </a:solidFill>
            </a:rPr>
            <a:t> Bit Flip Code</a:t>
          </a:r>
        </a:p>
      </dgm:t>
    </dgm:pt>
    <dgm:pt modelId="{5DAC87D7-FD5A-4062-9868-67BA9C7A6B61}" type="parTrans" cxnId="{C6BAA664-2A4D-4702-A9CA-47BA9EB481B8}">
      <dgm:prSet/>
      <dgm:spPr/>
      <dgm:t>
        <a:bodyPr/>
        <a:lstStyle/>
        <a:p>
          <a:pPr latinLnBrk="1"/>
          <a:endParaRPr lang="ko-KR" altLang="en-US"/>
        </a:p>
      </dgm:t>
    </dgm:pt>
    <dgm:pt modelId="{C2AEFFA9-6B19-40A7-B670-392F00D5F3C6}" type="sibTrans" cxnId="{C6BAA664-2A4D-4702-A9CA-47BA9EB481B8}">
      <dgm:prSet/>
      <dgm:spPr/>
      <dgm:t>
        <a:bodyPr/>
        <a:lstStyle/>
        <a:p>
          <a:pPr latinLnBrk="1"/>
          <a:endParaRPr lang="ko-KR" altLang="en-US"/>
        </a:p>
      </dgm:t>
    </dgm:pt>
    <dgm:pt modelId="{815ECFFA-77A4-4285-8490-C0D0C12493C4}">
      <dgm:prSet phldrT="[Text]"/>
      <dgm:spPr>
        <a:solidFill>
          <a:srgbClr val="8DCAB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Three </a:t>
          </a:r>
          <a:r>
            <a:rPr lang="en-US" dirty="0" err="1" smtClean="0">
              <a:solidFill>
                <a:schemeClr val="tx1"/>
              </a:solidFill>
            </a:rPr>
            <a:t>Qubit</a:t>
          </a:r>
          <a:r>
            <a:rPr lang="en-US" dirty="0" smtClean="0">
              <a:solidFill>
                <a:schemeClr val="tx1"/>
              </a:solidFill>
            </a:rPr>
            <a:t> Phase Flip Code</a:t>
          </a:r>
        </a:p>
      </dgm:t>
    </dgm:pt>
    <dgm:pt modelId="{EE373E37-2F85-4055-ADB9-D4C619F761C9}" type="parTrans" cxnId="{9779340F-6D3A-41C2-8D94-F0B02220B7F7}">
      <dgm:prSet/>
      <dgm:spPr/>
      <dgm:t>
        <a:bodyPr/>
        <a:lstStyle/>
        <a:p>
          <a:pPr latinLnBrk="1"/>
          <a:endParaRPr lang="ko-KR" altLang="en-US"/>
        </a:p>
      </dgm:t>
    </dgm:pt>
    <dgm:pt modelId="{F61E9CA0-6D94-460F-A1EF-12AA1768A302}" type="sibTrans" cxnId="{9779340F-6D3A-41C2-8D94-F0B02220B7F7}">
      <dgm:prSet/>
      <dgm:spPr/>
      <dgm:t>
        <a:bodyPr/>
        <a:lstStyle/>
        <a:p>
          <a:pPr latinLnBrk="1"/>
          <a:endParaRPr lang="ko-KR" altLang="en-US"/>
        </a:p>
      </dgm:t>
    </dgm:pt>
    <dgm:pt modelId="{29E55887-CB36-4BB3-AB61-EF9708C369C4}" type="pres">
      <dgm:prSet presAssocID="{3350A5F0-804D-44EB-81A4-57DBAF59276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64FF83-1BDF-4ADC-A757-F72D5BC3EAC0}" type="pres">
      <dgm:prSet presAssocID="{63402C98-7F22-42C0-BDF1-70882C872A45}" presName="parentLin" presStyleCnt="0"/>
      <dgm:spPr/>
    </dgm:pt>
    <dgm:pt modelId="{7F872647-8C22-4C6C-A4DA-4514727BA0F7}" type="pres">
      <dgm:prSet presAssocID="{63402C98-7F22-42C0-BDF1-70882C872A45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6E90902-CC6D-430A-A368-C23F40B6BA69}" type="pres">
      <dgm:prSet presAssocID="{63402C98-7F22-42C0-BDF1-70882C872A4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AC5CB0-F0DB-41DB-9B4C-EF9C68044534}" type="pres">
      <dgm:prSet presAssocID="{63402C98-7F22-42C0-BDF1-70882C872A45}" presName="negativeSpace" presStyleCnt="0"/>
      <dgm:spPr/>
    </dgm:pt>
    <dgm:pt modelId="{39C317E4-2DBF-4FB8-B6BA-52DB2592F138}" type="pres">
      <dgm:prSet presAssocID="{63402C98-7F22-42C0-BDF1-70882C872A4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C9261A-C5C5-4DEE-B330-B44FA457C449}" type="pres">
      <dgm:prSet presAssocID="{EEBA0953-F079-4C1E-A118-7CB6BC573922}" presName="spaceBetweenRectangles" presStyleCnt="0"/>
      <dgm:spPr/>
    </dgm:pt>
    <dgm:pt modelId="{A24A01E7-081D-4FF7-8155-AF7995DB440C}" type="pres">
      <dgm:prSet presAssocID="{E9D6A811-57BC-43A0-BA21-306CE680CE31}" presName="parentLin" presStyleCnt="0"/>
      <dgm:spPr/>
    </dgm:pt>
    <dgm:pt modelId="{67F1FADF-FE55-4FC5-9910-63CA048C193C}" type="pres">
      <dgm:prSet presAssocID="{E9D6A811-57BC-43A0-BA21-306CE680CE31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A12279C-5C39-4CF9-8950-E02249569A6C}" type="pres">
      <dgm:prSet presAssocID="{E9D6A811-57BC-43A0-BA21-306CE680CE3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0D1E3-281B-4F2F-B40D-0C3D0D67727A}" type="pres">
      <dgm:prSet presAssocID="{E9D6A811-57BC-43A0-BA21-306CE680CE31}" presName="negativeSpace" presStyleCnt="0"/>
      <dgm:spPr/>
    </dgm:pt>
    <dgm:pt modelId="{C88CE794-3FFD-454F-8EAB-52F90AFFAEC8}" type="pres">
      <dgm:prSet presAssocID="{E9D6A811-57BC-43A0-BA21-306CE680CE31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BAA664-2A4D-4702-A9CA-47BA9EB481B8}" srcId="{E9D6A811-57BC-43A0-BA21-306CE680CE31}" destId="{E4827F7E-110B-4589-B7AF-57057EAD5675}" srcOrd="0" destOrd="0" parTransId="{5DAC87D7-FD5A-4062-9868-67BA9C7A6B61}" sibTransId="{C2AEFFA9-6B19-40A7-B670-392F00D5F3C6}"/>
    <dgm:cxn modelId="{9779340F-6D3A-41C2-8D94-F0B02220B7F7}" srcId="{E9D6A811-57BC-43A0-BA21-306CE680CE31}" destId="{815ECFFA-77A4-4285-8490-C0D0C12493C4}" srcOrd="1" destOrd="0" parTransId="{EE373E37-2F85-4055-ADB9-D4C619F761C9}" sibTransId="{F61E9CA0-6D94-460F-A1EF-12AA1768A302}"/>
    <dgm:cxn modelId="{31556AE1-2E89-46CC-9CD4-D654EF1B93B1}" type="presOf" srcId="{E4827F7E-110B-4589-B7AF-57057EAD5675}" destId="{C88CE794-3FFD-454F-8EAB-52F90AFFAEC8}" srcOrd="0" destOrd="0" presId="urn:microsoft.com/office/officeart/2005/8/layout/list1"/>
    <dgm:cxn modelId="{62F2E91D-ECBF-4C31-81AC-7FCE4E8E04D2}" srcId="{3350A5F0-804D-44EB-81A4-57DBAF59276C}" destId="{E9D6A811-57BC-43A0-BA21-306CE680CE31}" srcOrd="1" destOrd="0" parTransId="{BA7F1BE2-0A5A-4AA8-9465-F1D765DD4C04}" sibTransId="{85A2CD1A-A00B-40B0-B3D1-792C6CA6AD91}"/>
    <dgm:cxn modelId="{B1B274A8-9043-46DD-B0AA-9182C3D32CD7}" type="presOf" srcId="{E9D6A811-57BC-43A0-BA21-306CE680CE31}" destId="{67F1FADF-FE55-4FC5-9910-63CA048C193C}" srcOrd="0" destOrd="0" presId="urn:microsoft.com/office/officeart/2005/8/layout/list1"/>
    <dgm:cxn modelId="{5C0727EA-CAFA-4DE7-B9EC-62544B6F6877}" srcId="{3350A5F0-804D-44EB-81A4-57DBAF59276C}" destId="{63402C98-7F22-42C0-BDF1-70882C872A45}" srcOrd="0" destOrd="0" parTransId="{BEC97837-5768-4893-A49E-E124D14E9114}" sibTransId="{EEBA0953-F079-4C1E-A118-7CB6BC573922}"/>
    <dgm:cxn modelId="{DBC88E7F-7C11-48E7-9088-75EE8AB56A32}" type="presOf" srcId="{E9D6A811-57BC-43A0-BA21-306CE680CE31}" destId="{BA12279C-5C39-4CF9-8950-E02249569A6C}" srcOrd="1" destOrd="0" presId="urn:microsoft.com/office/officeart/2005/8/layout/list1"/>
    <dgm:cxn modelId="{C3CF8722-FB3E-405B-9B9A-EE2B3B80E3DB}" type="presOf" srcId="{63402C98-7F22-42C0-BDF1-70882C872A45}" destId="{96E90902-CC6D-430A-A368-C23F40B6BA69}" srcOrd="1" destOrd="0" presId="urn:microsoft.com/office/officeart/2005/8/layout/list1"/>
    <dgm:cxn modelId="{9181874D-E62E-4BC1-BCC7-F5DEDD93C5B6}" type="presOf" srcId="{63402C98-7F22-42C0-BDF1-70882C872A45}" destId="{7F872647-8C22-4C6C-A4DA-4514727BA0F7}" srcOrd="0" destOrd="0" presId="urn:microsoft.com/office/officeart/2005/8/layout/list1"/>
    <dgm:cxn modelId="{C38AC467-C1E7-421A-8BBA-877C23340024}" type="presOf" srcId="{815ECFFA-77A4-4285-8490-C0D0C12493C4}" destId="{C88CE794-3FFD-454F-8EAB-52F90AFFAEC8}" srcOrd="0" destOrd="1" presId="urn:microsoft.com/office/officeart/2005/8/layout/list1"/>
    <dgm:cxn modelId="{947E1445-04B8-4212-9E8D-81490B3526ED}" type="presOf" srcId="{3350A5F0-804D-44EB-81A4-57DBAF59276C}" destId="{29E55887-CB36-4BB3-AB61-EF9708C369C4}" srcOrd="0" destOrd="0" presId="urn:microsoft.com/office/officeart/2005/8/layout/list1"/>
    <dgm:cxn modelId="{E0D2B24B-A8AA-47F0-A18C-ABD4CACD9162}" type="presParOf" srcId="{29E55887-CB36-4BB3-AB61-EF9708C369C4}" destId="{F364FF83-1BDF-4ADC-A757-F72D5BC3EAC0}" srcOrd="0" destOrd="0" presId="urn:microsoft.com/office/officeart/2005/8/layout/list1"/>
    <dgm:cxn modelId="{407C6985-DD03-4A1A-84F3-B564877C41C6}" type="presParOf" srcId="{F364FF83-1BDF-4ADC-A757-F72D5BC3EAC0}" destId="{7F872647-8C22-4C6C-A4DA-4514727BA0F7}" srcOrd="0" destOrd="0" presId="urn:microsoft.com/office/officeart/2005/8/layout/list1"/>
    <dgm:cxn modelId="{F2523C64-97E3-4D36-BA60-863DDEB04D7D}" type="presParOf" srcId="{F364FF83-1BDF-4ADC-A757-F72D5BC3EAC0}" destId="{96E90902-CC6D-430A-A368-C23F40B6BA69}" srcOrd="1" destOrd="0" presId="urn:microsoft.com/office/officeart/2005/8/layout/list1"/>
    <dgm:cxn modelId="{BB766A16-90FC-4637-BEC7-C5EA1761357A}" type="presParOf" srcId="{29E55887-CB36-4BB3-AB61-EF9708C369C4}" destId="{84AC5CB0-F0DB-41DB-9B4C-EF9C68044534}" srcOrd="1" destOrd="0" presId="urn:microsoft.com/office/officeart/2005/8/layout/list1"/>
    <dgm:cxn modelId="{0FB69F5D-DCE3-4DAC-9442-5E5745C3B87F}" type="presParOf" srcId="{29E55887-CB36-4BB3-AB61-EF9708C369C4}" destId="{39C317E4-2DBF-4FB8-B6BA-52DB2592F138}" srcOrd="2" destOrd="0" presId="urn:microsoft.com/office/officeart/2005/8/layout/list1"/>
    <dgm:cxn modelId="{74FC8600-D80B-4146-96D7-10133A50DCDC}" type="presParOf" srcId="{29E55887-CB36-4BB3-AB61-EF9708C369C4}" destId="{2EC9261A-C5C5-4DEE-B330-B44FA457C449}" srcOrd="3" destOrd="0" presId="urn:microsoft.com/office/officeart/2005/8/layout/list1"/>
    <dgm:cxn modelId="{197E4521-4907-4AEE-BBB9-94B5B3E91E8F}" type="presParOf" srcId="{29E55887-CB36-4BB3-AB61-EF9708C369C4}" destId="{A24A01E7-081D-4FF7-8155-AF7995DB440C}" srcOrd="4" destOrd="0" presId="urn:microsoft.com/office/officeart/2005/8/layout/list1"/>
    <dgm:cxn modelId="{E2632989-0BB9-404B-9040-907FE715718E}" type="presParOf" srcId="{A24A01E7-081D-4FF7-8155-AF7995DB440C}" destId="{67F1FADF-FE55-4FC5-9910-63CA048C193C}" srcOrd="0" destOrd="0" presId="urn:microsoft.com/office/officeart/2005/8/layout/list1"/>
    <dgm:cxn modelId="{32B81951-BEAA-4053-B77A-D96EC2CDB469}" type="presParOf" srcId="{A24A01E7-081D-4FF7-8155-AF7995DB440C}" destId="{BA12279C-5C39-4CF9-8950-E02249569A6C}" srcOrd="1" destOrd="0" presId="urn:microsoft.com/office/officeart/2005/8/layout/list1"/>
    <dgm:cxn modelId="{8504DC9B-06ED-4672-ACBD-7A93B0C09117}" type="presParOf" srcId="{29E55887-CB36-4BB3-AB61-EF9708C369C4}" destId="{0290D1E3-281B-4F2F-B40D-0C3D0D67727A}" srcOrd="5" destOrd="0" presId="urn:microsoft.com/office/officeart/2005/8/layout/list1"/>
    <dgm:cxn modelId="{EB68FBA4-81DE-4FBD-A3FA-3886215EF675}" type="presParOf" srcId="{29E55887-CB36-4BB3-AB61-EF9708C369C4}" destId="{C88CE794-3FFD-454F-8EAB-52F90AFFAE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317E4-2DBF-4FB8-B6BA-52DB2592F138}">
      <dsp:nvSpPr>
        <dsp:cNvPr id="0" name=""/>
        <dsp:cNvSpPr/>
      </dsp:nvSpPr>
      <dsp:spPr>
        <a:xfrm>
          <a:off x="0" y="1091181"/>
          <a:ext cx="905256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90902-CC6D-430A-A368-C23F40B6BA69}">
      <dsp:nvSpPr>
        <dsp:cNvPr id="0" name=""/>
        <dsp:cNvSpPr/>
      </dsp:nvSpPr>
      <dsp:spPr>
        <a:xfrm>
          <a:off x="452628" y="471261"/>
          <a:ext cx="6336792" cy="1239840"/>
        </a:xfrm>
        <a:prstGeom prst="roundRect">
          <a:avLst/>
        </a:prstGeom>
        <a:solidFill>
          <a:srgbClr val="8DCA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516" tIns="0" rIns="239516" bIns="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solidFill>
                <a:schemeClr val="tx1"/>
              </a:solidFill>
            </a:rPr>
            <a:t>Basic Quantum circuits</a:t>
          </a:r>
          <a:endParaRPr lang="en-US" sz="4200" kern="1200" dirty="0">
            <a:solidFill>
              <a:schemeClr val="tx1"/>
            </a:solidFill>
          </a:endParaRPr>
        </a:p>
      </dsp:txBody>
      <dsp:txXfrm>
        <a:off x="513152" y="531785"/>
        <a:ext cx="6215744" cy="1118792"/>
      </dsp:txXfrm>
    </dsp:sp>
    <dsp:sp modelId="{C88CE794-3FFD-454F-8EAB-52F90AFFAEC8}">
      <dsp:nvSpPr>
        <dsp:cNvPr id="0" name=""/>
        <dsp:cNvSpPr/>
      </dsp:nvSpPr>
      <dsp:spPr>
        <a:xfrm>
          <a:off x="0" y="2996301"/>
          <a:ext cx="905256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2279C-5C39-4CF9-8950-E02249569A6C}">
      <dsp:nvSpPr>
        <dsp:cNvPr id="0" name=""/>
        <dsp:cNvSpPr/>
      </dsp:nvSpPr>
      <dsp:spPr>
        <a:xfrm>
          <a:off x="452628" y="2376381"/>
          <a:ext cx="6336792" cy="1239840"/>
        </a:xfrm>
        <a:prstGeom prst="roundRect">
          <a:avLst/>
        </a:prstGeom>
        <a:solidFill>
          <a:srgbClr val="8DCA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516" tIns="0" rIns="239516" bIns="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solidFill>
                <a:schemeClr val="tx1"/>
              </a:solidFill>
            </a:rPr>
            <a:t>Quantum Error Correction</a:t>
          </a:r>
          <a:endParaRPr lang="en-US" sz="4200" kern="1200" dirty="0">
            <a:solidFill>
              <a:schemeClr val="tx1"/>
            </a:solidFill>
          </a:endParaRPr>
        </a:p>
      </dsp:txBody>
      <dsp:txXfrm>
        <a:off x="513152" y="2436905"/>
        <a:ext cx="6215744" cy="1118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317E4-2DBF-4FB8-B6BA-52DB2592F138}">
      <dsp:nvSpPr>
        <dsp:cNvPr id="0" name=""/>
        <dsp:cNvSpPr/>
      </dsp:nvSpPr>
      <dsp:spPr>
        <a:xfrm>
          <a:off x="0" y="574356"/>
          <a:ext cx="9052560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90902-CC6D-430A-A368-C23F40B6BA69}">
      <dsp:nvSpPr>
        <dsp:cNvPr id="0" name=""/>
        <dsp:cNvSpPr/>
      </dsp:nvSpPr>
      <dsp:spPr>
        <a:xfrm>
          <a:off x="452628" y="13476"/>
          <a:ext cx="6336792" cy="1121760"/>
        </a:xfrm>
        <a:prstGeom prst="roundRect">
          <a:avLst/>
        </a:prstGeom>
        <a:solidFill>
          <a:srgbClr val="8DCA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516" tIns="0" rIns="239516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</a:rPr>
            <a:t>Basic Quantum circuits</a:t>
          </a:r>
          <a:endParaRPr lang="en-US" sz="3800" kern="1200" dirty="0">
            <a:solidFill>
              <a:schemeClr val="bg1"/>
            </a:solidFill>
          </a:endParaRPr>
        </a:p>
      </dsp:txBody>
      <dsp:txXfrm>
        <a:off x="507388" y="68236"/>
        <a:ext cx="6227272" cy="1012240"/>
      </dsp:txXfrm>
    </dsp:sp>
    <dsp:sp modelId="{C88CE794-3FFD-454F-8EAB-52F90AFFAEC8}">
      <dsp:nvSpPr>
        <dsp:cNvPr id="0" name=""/>
        <dsp:cNvSpPr/>
      </dsp:nvSpPr>
      <dsp:spPr>
        <a:xfrm>
          <a:off x="0" y="2298036"/>
          <a:ext cx="9052560" cy="2214450"/>
        </a:xfrm>
        <a:prstGeom prst="rect">
          <a:avLst/>
        </a:prstGeom>
        <a:solidFill>
          <a:srgbClr val="8DCAB5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579" tIns="791464" rIns="702579" bIns="270256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solidFill>
                <a:schemeClr val="tx1"/>
              </a:solidFill>
            </a:rPr>
            <a:t>Three </a:t>
          </a:r>
          <a:r>
            <a:rPr lang="en-US" sz="3800" kern="1200" dirty="0" err="1" smtClean="0">
              <a:solidFill>
                <a:schemeClr val="tx1"/>
              </a:solidFill>
            </a:rPr>
            <a:t>Qubit</a:t>
          </a:r>
          <a:r>
            <a:rPr lang="en-US" sz="3800" kern="1200" dirty="0" smtClean="0">
              <a:solidFill>
                <a:schemeClr val="tx1"/>
              </a:solidFill>
            </a:rPr>
            <a:t> Bit Flip Code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800" kern="1200" dirty="0" smtClean="0">
              <a:solidFill>
                <a:schemeClr val="tx1"/>
              </a:solidFill>
            </a:rPr>
            <a:t>Three </a:t>
          </a:r>
          <a:r>
            <a:rPr lang="en-US" sz="3800" kern="1200" dirty="0" err="1" smtClean="0">
              <a:solidFill>
                <a:schemeClr val="tx1"/>
              </a:solidFill>
            </a:rPr>
            <a:t>Qubit</a:t>
          </a:r>
          <a:r>
            <a:rPr lang="en-US" sz="3800" kern="1200" dirty="0" smtClean="0">
              <a:solidFill>
                <a:schemeClr val="tx1"/>
              </a:solidFill>
            </a:rPr>
            <a:t> Phase Flip Code</a:t>
          </a:r>
        </a:p>
      </dsp:txBody>
      <dsp:txXfrm>
        <a:off x="0" y="2298036"/>
        <a:ext cx="9052560" cy="2214450"/>
      </dsp:txXfrm>
    </dsp:sp>
    <dsp:sp modelId="{BA12279C-5C39-4CF9-8950-E02249569A6C}">
      <dsp:nvSpPr>
        <dsp:cNvPr id="0" name=""/>
        <dsp:cNvSpPr/>
      </dsp:nvSpPr>
      <dsp:spPr>
        <a:xfrm>
          <a:off x="452628" y="1737156"/>
          <a:ext cx="6336792" cy="1121760"/>
        </a:xfrm>
        <a:prstGeom prst="roundRect">
          <a:avLst/>
        </a:prstGeom>
        <a:solidFill>
          <a:srgbClr val="8DCAB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516" tIns="0" rIns="239516" bIns="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tx1"/>
              </a:solidFill>
            </a:rPr>
            <a:t>Quantum Error Correction</a:t>
          </a:r>
        </a:p>
      </dsp:txBody>
      <dsp:txXfrm>
        <a:off x="507388" y="1791916"/>
        <a:ext cx="6227272" cy="1012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029B0-0F3B-4334-83ED-0EB4E4A6602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Coding and Information Theory LAB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8D5A0-8775-4337-8682-CF930C8CE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9785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D871-6C41-4FE0-A920-93035DE1223B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94038" y="509588"/>
            <a:ext cx="373856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Coding and Information Theory LAB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093E0-F47D-4CFA-9984-394991564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21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7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Fault-tolerant: </a:t>
            </a:r>
            <a:r>
              <a:rPr lang="vi-VN" dirty="0" smtClean="0"/>
              <a:t>khả năng chịu lỗi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Fault-tolerant: </a:t>
            </a:r>
            <a:r>
              <a:rPr lang="vi-VN" dirty="0" smtClean="0"/>
              <a:t>khả năng chịu lỗi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Fault-tolerant: </a:t>
            </a:r>
            <a:r>
              <a:rPr lang="vi-VN" dirty="0" smtClean="0"/>
              <a:t>khả năng chịu lỗi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Fault-tolerant: </a:t>
            </a:r>
            <a:r>
              <a:rPr lang="vi-VN" dirty="0" smtClean="0"/>
              <a:t>khả năng chịu lỗi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12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Mechanism: </a:t>
            </a:r>
            <a:r>
              <a:rPr lang="en-US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 register with</a:t>
            </a:r>
            <a:r>
              <a:rPr lang="en-US" baseline="0" dirty="0" smtClean="0"/>
              <a:t> one </a:t>
            </a:r>
            <a:r>
              <a:rPr lang="en-US" baseline="0" dirty="0" err="1" smtClean="0"/>
              <a:t>qubits</a:t>
            </a:r>
            <a:r>
              <a:rPr lang="en-US" baseline="0" dirty="0" smtClean="0"/>
              <a:t> can be in a supersession of 2 basic: Dirac 0; Dirac 1. And alpha, beta must satisfy the condition: </a:t>
            </a:r>
          </a:p>
          <a:p>
            <a:r>
              <a:rPr lang="en-US" baseline="0" dirty="0" smtClean="0"/>
              <a:t>-So It will non-deterministic collapse into Dirac 0 and Dirac 1 with probability in Dirac 0: module square of bra PHI </a:t>
            </a:r>
            <a:r>
              <a:rPr lang="en-US" baseline="0" dirty="0" err="1" smtClean="0"/>
              <a:t>ket</a:t>
            </a:r>
            <a:r>
              <a:rPr lang="en-US" baseline="0" dirty="0" smtClean="0"/>
              <a:t> 0 equals square of module alpha.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Decimal integer</a:t>
            </a:r>
          </a:p>
          <a:p>
            <a:r>
              <a:rPr lang="en-US" dirty="0" smtClean="0"/>
              <a:t>Binary integer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7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Mechanism: </a:t>
            </a:r>
            <a:r>
              <a:rPr lang="en-US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94038" y="509588"/>
            <a:ext cx="373856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93E0-F47D-4CFA-9984-3949915646B5}" type="slidenum">
              <a:rPr lang="en-US" smtClean="0"/>
              <a:t>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Coding and Information Theory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130426"/>
            <a:ext cx="85496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886200"/>
            <a:ext cx="70408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5650-394C-493A-ADAA-65E000275F31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692A1-429B-469B-B5C7-9ABB7BB13746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74639"/>
            <a:ext cx="226314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74639"/>
            <a:ext cx="66217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FE52-4DF6-401F-BEAB-7830A11A2DC7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3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7446-03F9-42E4-B8AB-B769C78DD4B4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406901"/>
            <a:ext cx="85496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2906713"/>
            <a:ext cx="85496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60A7-11E7-4A8D-9FBB-7916C4D0CDD1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2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201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600201"/>
            <a:ext cx="44424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5221-1C98-48B7-B36E-B67A591537F6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535113"/>
            <a:ext cx="44442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174875"/>
            <a:ext cx="444420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535113"/>
            <a:ext cx="44459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174875"/>
            <a:ext cx="44459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AA3-6C47-41B1-8930-C6C79E62E0BD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9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AC13-9E85-4503-8933-D5BF0D214328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B4F5-4171-4FC3-8334-E500EFFABC92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0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273050"/>
            <a:ext cx="33091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73051"/>
            <a:ext cx="5622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435101"/>
            <a:ext cx="33091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F1400-1F33-4B97-BB1B-17DD00DCAA43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4800600"/>
            <a:ext cx="60350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12775"/>
            <a:ext cx="60350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367338"/>
            <a:ext cx="603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35D4-EABF-470C-8A90-CB482F2C5B6B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74638"/>
            <a:ext cx="905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600201"/>
            <a:ext cx="905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35635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1CF8-D6D6-4051-8266-A290C19BE892}" type="datetime1">
              <a:rPr lang="en-US" altLang="ko-KR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6356351"/>
            <a:ext cx="3185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6356351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5.emf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emf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png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71.png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7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DukeUOU\Desktop\image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90500"/>
            <a:ext cx="2504123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ukeUOU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450"/>
            <a:ext cx="499776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0" y="1981200"/>
            <a:ext cx="10058400" cy="27432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000" b="1" dirty="0" smtClean="0">
                <a:latin typeface="Calibri (Body)"/>
                <a:cs typeface="Times New Roman" pitchFamily="18" charset="0"/>
              </a:rPr>
              <a:t>Quantum Error Correcting</a:t>
            </a:r>
            <a:endParaRPr lang="en-US" sz="6000" b="1" dirty="0">
              <a:latin typeface="Calibri (Body)"/>
              <a:cs typeface="Times New Roman" pitchFamily="18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79324"/>
              </p:ext>
            </p:extLst>
          </p:nvPr>
        </p:nvGraphicFramePr>
        <p:xfrm>
          <a:off x="4419601" y="4876800"/>
          <a:ext cx="5378767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99"/>
                <a:gridCol w="381000"/>
                <a:gridCol w="3321368"/>
              </a:tblGrid>
              <a:tr h="48260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Professor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: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김성환</a:t>
                      </a:r>
                      <a:r>
                        <a:rPr lang="ko-KR" altLang="en-US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(Kim, </a:t>
                      </a:r>
                      <a:r>
                        <a:rPr lang="en-US" altLang="ko-KR" sz="20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Sunghwan</a:t>
                      </a:r>
                      <a:r>
                        <a:rPr lang="en-US" altLang="ko-KR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Student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: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Nguyen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Manh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Duc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ID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: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 (Body)"/>
                          <a:cs typeface="Times New Roman" pitchFamily="18" charset="0"/>
                        </a:rPr>
                        <a:t>20155290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 (Body)"/>
                        <a:cs typeface="Times New Roman" pitchFamily="18" charset="0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9706928" cy="1600199"/>
          </a:xfrm>
          <a:noFill/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+mj-lt"/>
              </a:rPr>
              <a:t>(3,1) repetition code circuit:</a:t>
            </a:r>
          </a:p>
          <a:p>
            <a:pPr lvl="1"/>
            <a:r>
              <a:rPr lang="en-US" altLang="ko-KR" sz="1800" dirty="0" smtClean="0">
                <a:latin typeface="+mj-lt"/>
                <a:ea typeface="Cambria Math"/>
              </a:rPr>
              <a:t>Encoding</a:t>
            </a:r>
          </a:p>
          <a:p>
            <a:pPr lvl="1"/>
            <a:r>
              <a:rPr lang="en-US" altLang="ko-KR" sz="1800" dirty="0" smtClean="0">
                <a:latin typeface="+mj-lt"/>
                <a:ea typeface="Cambria Math"/>
              </a:rPr>
              <a:t>Channel noise</a:t>
            </a:r>
          </a:p>
          <a:p>
            <a:pPr lvl="1"/>
            <a:r>
              <a:rPr lang="en-US" altLang="ko-KR" sz="1800" dirty="0" smtClean="0">
                <a:latin typeface="+mj-lt"/>
                <a:ea typeface="Cambria Math"/>
              </a:rPr>
              <a:t>Decoding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38200" y="3429000"/>
            <a:ext cx="8382000" cy="1981200"/>
            <a:chOff x="1371600" y="3695700"/>
            <a:chExt cx="7620000" cy="1485900"/>
          </a:xfrm>
        </p:grpSpPr>
        <p:cxnSp>
          <p:nvCxnSpPr>
            <p:cNvPr id="8" name="Straight Connector 16"/>
            <p:cNvCxnSpPr/>
            <p:nvPr/>
          </p:nvCxnSpPr>
          <p:spPr>
            <a:xfrm rot="5400000">
              <a:off x="2743200" y="41481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17"/>
            <p:cNvSpPr/>
            <p:nvPr/>
          </p:nvSpPr>
          <p:spPr>
            <a:xfrm>
              <a:off x="2895600" y="4224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1" name="Oval 18"/>
            <p:cNvSpPr/>
            <p:nvPr/>
          </p:nvSpPr>
          <p:spPr>
            <a:xfrm>
              <a:off x="2932113" y="38830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9"/>
            <p:cNvCxnSpPr/>
            <p:nvPr/>
          </p:nvCxnSpPr>
          <p:spPr>
            <a:xfrm rot="5400000">
              <a:off x="2857500" y="43386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20"/>
            <p:cNvSpPr/>
            <p:nvPr/>
          </p:nvSpPr>
          <p:spPr>
            <a:xfrm>
              <a:off x="3200400" y="4605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5" name="Oval 21"/>
            <p:cNvSpPr/>
            <p:nvPr/>
          </p:nvSpPr>
          <p:spPr>
            <a:xfrm>
              <a:off x="3236913" y="38814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61"/>
            <p:cNvCxnSpPr/>
            <p:nvPr/>
          </p:nvCxnSpPr>
          <p:spPr>
            <a:xfrm rot="5400000">
              <a:off x="4648200" y="41481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62"/>
            <p:cNvSpPr/>
            <p:nvPr/>
          </p:nvSpPr>
          <p:spPr>
            <a:xfrm>
              <a:off x="4800600" y="4224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8" name="Oval 63"/>
            <p:cNvSpPr/>
            <p:nvPr/>
          </p:nvSpPr>
          <p:spPr>
            <a:xfrm>
              <a:off x="4837113" y="38830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9" name="Straight Connector 64"/>
            <p:cNvCxnSpPr/>
            <p:nvPr/>
          </p:nvCxnSpPr>
          <p:spPr>
            <a:xfrm rot="5400000">
              <a:off x="4152900" y="43386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65"/>
            <p:cNvSpPr/>
            <p:nvPr/>
          </p:nvSpPr>
          <p:spPr>
            <a:xfrm>
              <a:off x="4495800" y="4605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1" name="Oval 66"/>
            <p:cNvSpPr/>
            <p:nvPr/>
          </p:nvSpPr>
          <p:spPr>
            <a:xfrm>
              <a:off x="4532313" y="38814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2" name="Oval 100"/>
            <p:cNvSpPr/>
            <p:nvPr/>
          </p:nvSpPr>
          <p:spPr>
            <a:xfrm>
              <a:off x="5140325" y="42656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3" name="Oval 101"/>
            <p:cNvSpPr/>
            <p:nvPr/>
          </p:nvSpPr>
          <p:spPr>
            <a:xfrm>
              <a:off x="5140325" y="46466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24" name="Straight Connector 102"/>
            <p:cNvCxnSpPr/>
            <p:nvPr/>
          </p:nvCxnSpPr>
          <p:spPr>
            <a:xfrm rot="5400000">
              <a:off x="4762500" y="42624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103"/>
            <p:cNvSpPr/>
            <p:nvPr/>
          </p:nvSpPr>
          <p:spPr>
            <a:xfrm>
              <a:off x="5105400" y="3843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6" name="TextBox 130"/>
            <p:cNvSpPr txBox="1">
              <a:spLocks noChangeArrowheads="1"/>
            </p:cNvSpPr>
            <p:nvPr/>
          </p:nvSpPr>
          <p:spPr bwMode="auto">
            <a:xfrm>
              <a:off x="2632075" y="4781550"/>
              <a:ext cx="1025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/>
                <a:t>encode</a:t>
              </a:r>
              <a:endParaRPr lang="en-CA" altLang="ko-KR" dirty="0"/>
            </a:p>
          </p:txBody>
        </p:sp>
        <p:sp>
          <p:nvSpPr>
            <p:cNvPr id="27" name="TextBox 131"/>
            <p:cNvSpPr txBox="1">
              <a:spLocks noChangeArrowheads="1"/>
            </p:cNvSpPr>
            <p:nvPr/>
          </p:nvSpPr>
          <p:spPr bwMode="auto">
            <a:xfrm>
              <a:off x="4419600" y="4781550"/>
              <a:ext cx="1025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/>
                <a:t>decode</a:t>
              </a:r>
              <a:endParaRPr lang="en-CA" altLang="ko-KR" dirty="0"/>
            </a:p>
          </p:txBody>
        </p:sp>
        <p:cxnSp>
          <p:nvCxnSpPr>
            <p:cNvPr id="28" name="Straight Connector 136"/>
            <p:cNvCxnSpPr/>
            <p:nvPr/>
          </p:nvCxnSpPr>
          <p:spPr>
            <a:xfrm>
              <a:off x="3657600" y="39243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37"/>
            <p:cNvCxnSpPr/>
            <p:nvPr/>
          </p:nvCxnSpPr>
          <p:spPr>
            <a:xfrm>
              <a:off x="3657600" y="43053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38"/>
            <p:cNvCxnSpPr/>
            <p:nvPr/>
          </p:nvCxnSpPr>
          <p:spPr>
            <a:xfrm>
              <a:off x="3657600" y="46863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47"/>
            <p:cNvSpPr txBox="1">
              <a:spLocks noChangeArrowheads="1"/>
            </p:cNvSpPr>
            <p:nvPr/>
          </p:nvSpPr>
          <p:spPr bwMode="auto">
            <a:xfrm>
              <a:off x="3581400" y="4781550"/>
              <a:ext cx="7254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rgbClr val="FF0000"/>
                  </a:solidFill>
                </a:rPr>
                <a:t>error</a:t>
              </a:r>
              <a:endParaRPr lang="en-CA" altLang="ko-KR">
                <a:solidFill>
                  <a:srgbClr val="FF0000"/>
                </a:solidFill>
              </a:endParaRPr>
            </a:p>
          </p:txBody>
        </p:sp>
        <p:sp>
          <p:nvSpPr>
            <p:cNvPr id="32" name="Rectangle 148"/>
            <p:cNvSpPr>
              <a:spLocks noChangeArrowheads="1"/>
            </p:cNvSpPr>
            <p:nvPr/>
          </p:nvSpPr>
          <p:spPr bwMode="auto">
            <a:xfrm>
              <a:off x="1371600" y="3695700"/>
              <a:ext cx="13255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33" name="Rectangle 149"/>
            <p:cNvSpPr>
              <a:spLocks noChangeArrowheads="1"/>
            </p:cNvSpPr>
            <p:nvPr/>
          </p:nvSpPr>
          <p:spPr bwMode="auto">
            <a:xfrm>
              <a:off x="2233613" y="4076700"/>
              <a:ext cx="4635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4" name="Rectangle 150"/>
            <p:cNvSpPr>
              <a:spLocks noChangeArrowheads="1"/>
            </p:cNvSpPr>
            <p:nvPr/>
          </p:nvSpPr>
          <p:spPr bwMode="auto">
            <a:xfrm>
              <a:off x="2233613" y="4457700"/>
              <a:ext cx="4635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5" name="Rectangle 157"/>
            <p:cNvSpPr>
              <a:spLocks noChangeArrowheads="1"/>
            </p:cNvSpPr>
            <p:nvPr/>
          </p:nvSpPr>
          <p:spPr bwMode="auto">
            <a:xfrm>
              <a:off x="5486400" y="3695700"/>
              <a:ext cx="13255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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>
                  <a:cs typeface="Times New Roman" pitchFamily="-1" charset="0"/>
                </a:rPr>
                <a:t> </a:t>
              </a:r>
              <a:r>
                <a:rPr lang="en-US" altLang="ko-KR" b="1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>
                  <a:cs typeface="Times New Roman" pitchFamily="-1" charset="0"/>
                </a:rPr>
                <a:t>1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6" name="Right Brace 158"/>
            <p:cNvSpPr/>
            <p:nvPr/>
          </p:nvSpPr>
          <p:spPr>
            <a:xfrm>
              <a:off x="5638800" y="4229100"/>
              <a:ext cx="152400" cy="533400"/>
            </a:xfrm>
            <a:prstGeom prst="rightBrace">
              <a:avLst>
                <a:gd name="adj1" fmla="val 36635"/>
                <a:gd name="adj2" fmla="val 50000"/>
              </a:avLst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/>
            </a:p>
          </p:txBody>
        </p:sp>
        <p:cxnSp>
          <p:nvCxnSpPr>
            <p:cNvPr id="37" name="Straight Connector 165"/>
            <p:cNvCxnSpPr/>
            <p:nvPr/>
          </p:nvCxnSpPr>
          <p:spPr>
            <a:xfrm>
              <a:off x="2667000" y="39243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66"/>
            <p:cNvCxnSpPr/>
            <p:nvPr/>
          </p:nvCxnSpPr>
          <p:spPr>
            <a:xfrm>
              <a:off x="2667000" y="43053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67"/>
            <p:cNvCxnSpPr/>
            <p:nvPr/>
          </p:nvCxnSpPr>
          <p:spPr>
            <a:xfrm>
              <a:off x="2667000" y="46863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81"/>
            <p:cNvCxnSpPr/>
            <p:nvPr/>
          </p:nvCxnSpPr>
          <p:spPr>
            <a:xfrm>
              <a:off x="4267200" y="3924300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83"/>
            <p:cNvCxnSpPr/>
            <p:nvPr/>
          </p:nvCxnSpPr>
          <p:spPr>
            <a:xfrm>
              <a:off x="4267200" y="4305300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84"/>
            <p:cNvCxnSpPr/>
            <p:nvPr/>
          </p:nvCxnSpPr>
          <p:spPr>
            <a:xfrm>
              <a:off x="4267200" y="4686300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185"/>
            <p:cNvSpPr>
              <a:spLocks noChangeArrowheads="1"/>
            </p:cNvSpPr>
            <p:nvPr/>
          </p:nvSpPr>
          <p:spPr bwMode="auto">
            <a:xfrm>
              <a:off x="5791200" y="4229100"/>
              <a:ext cx="5318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</a:t>
              </a:r>
              <a:r>
                <a:rPr lang="en-US" altLang="ko-KR" sz="2400" i="1" dirty="0">
                  <a:latin typeface="Times New Roman" pitchFamily="-1" charset="0"/>
                  <a:cs typeface="Times New Roman" pitchFamily="-1" charset="0"/>
                </a:rPr>
                <a:t>s</a:t>
              </a:r>
              <a:r>
                <a:rPr lang="en-US" altLang="ko-KR" sz="2400" i="1" baseline="-25000" dirty="0">
                  <a:latin typeface="Times New Roman" pitchFamily="-1" charset="0"/>
                  <a:cs typeface="Times New Roman" pitchFamily="-1" charset="0"/>
                </a:rPr>
                <a:t>e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44" name="Rectangle 187"/>
            <p:cNvSpPr/>
            <p:nvPr/>
          </p:nvSpPr>
          <p:spPr>
            <a:xfrm>
              <a:off x="3778250" y="3814763"/>
              <a:ext cx="304800" cy="979487"/>
            </a:xfrm>
            <a:prstGeom prst="rect">
              <a:avLst/>
            </a:prstGeom>
            <a:solidFill>
              <a:srgbClr val="FFD5D5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solidFill>
                    <a:srgbClr val="FF0000"/>
                  </a:solidFill>
                  <a:latin typeface="Times New Roman" pitchFamily="-1" charset="0"/>
                  <a:cs typeface="Times New Roman" pitchFamily="-1" charset="0"/>
                </a:rPr>
                <a:t>e</a:t>
              </a:r>
              <a:endParaRPr lang="en-CA" altLang="ko-KR" i="1">
                <a:solidFill>
                  <a:srgbClr val="FF0000"/>
                </a:solidFill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45" name="TextBox 160"/>
            <p:cNvSpPr txBox="1">
              <a:spLocks noChangeArrowheads="1"/>
            </p:cNvSpPr>
            <p:nvPr/>
          </p:nvSpPr>
          <p:spPr bwMode="auto">
            <a:xfrm>
              <a:off x="6324600" y="4305300"/>
              <a:ext cx="2667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syndrome of the error</a:t>
              </a:r>
              <a:endParaRPr lang="en-CA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25776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1"/>
                <a:ext cx="9706928" cy="1066799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>
                    <a:latin typeface="+mj-lt"/>
                  </a:rPr>
                  <a:t>Encoding: </a:t>
                </a:r>
              </a:p>
              <a:p>
                <a:pPr lvl="1"/>
                <a:r>
                  <a:rPr lang="en-US" altLang="ko-KR" sz="1800" dirty="0" smtClean="0">
                    <a:latin typeface="+mj-lt"/>
                  </a:rPr>
                  <a:t>the single </a:t>
                </a:r>
                <a:r>
                  <a:rPr lang="en-US" altLang="ko-KR" sz="1800" dirty="0" err="1" smtClean="0">
                    <a:latin typeface="+mj-lt"/>
                  </a:rPr>
                  <a:t>qubit</a:t>
                </a:r>
                <a:r>
                  <a:rPr lang="en-US" altLang="ko-KR" sz="1800" dirty="0" smtClean="0">
                    <a:latin typeface="+mj-lt"/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l-GR" altLang="ko-KR" sz="1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l-GR" altLang="ko-KR" sz="1800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</m:d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ko-KR" altLang="en-US" sz="1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altLang="ko-KR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>
                        <a:latin typeface="Cambria Math"/>
                        <a:ea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ko-KR" altLang="en-US" sz="1800" dirty="0" smtClean="0">
                    <a:latin typeface="+mj-lt"/>
                  </a:rPr>
                  <a:t> </a:t>
                </a:r>
                <a:r>
                  <a:rPr lang="en-US" altLang="ko-KR" sz="1800" dirty="0" smtClean="0">
                    <a:latin typeface="+mj-lt"/>
                  </a:rPr>
                  <a:t>in three </a:t>
                </a:r>
                <a:r>
                  <a:rPr lang="en-US" altLang="ko-KR" sz="1800" dirty="0" err="1" smtClean="0">
                    <a:latin typeface="+mj-lt"/>
                  </a:rPr>
                  <a:t>qubits</a:t>
                </a:r>
                <a:r>
                  <a:rPr lang="en-US" altLang="ko-KR" sz="1800" dirty="0" smtClean="0">
                    <a:latin typeface="+mj-lt"/>
                  </a:rPr>
                  <a:t> as: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l-GR" altLang="ko-KR" sz="1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l-GR" altLang="ko-KR" sz="1800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altLang="ko-KR" sz="18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altLang="ko-KR" sz="1800" dirty="0" smtClean="0">
                    <a:latin typeface="+mj-lt"/>
                  </a:rPr>
                  <a:t>|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  <a:ea typeface="Cambria Math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altLang="ko-KR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>
                        <a:latin typeface="Cambria Math"/>
                        <a:ea typeface="Cambria Math"/>
                      </a:rPr>
                      <m:t>|</m:t>
                    </m:r>
                    <m:r>
                      <a:rPr lang="en-US" altLang="ko-KR" sz="1800" b="0" i="0" smtClean="0">
                        <a:latin typeface="Cambria Math"/>
                        <a:ea typeface="Cambria Math"/>
                      </a:rPr>
                      <m:t>11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80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1"/>
                <a:ext cx="9706928" cy="1066799"/>
              </a:xfrm>
              <a:blipFill rotWithShape="1">
                <a:blip r:embed="rId4"/>
                <a:stretch>
                  <a:fillRect l="-503" t="-8000" b="-32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304800" y="3352800"/>
            <a:ext cx="5257800" cy="1824965"/>
            <a:chOff x="838200" y="4575835"/>
            <a:chExt cx="5501164" cy="1824965"/>
          </a:xfrm>
        </p:grpSpPr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575835"/>
              <a:ext cx="1511199" cy="182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/>
                <p:cNvSpPr txBox="1">
                  <a:spLocks/>
                </p:cNvSpPr>
                <p:nvPr/>
              </p:nvSpPr>
              <p:spPr>
                <a:xfrm>
                  <a:off x="2819400" y="4724400"/>
                  <a:ext cx="3519964" cy="1447800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b="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m:rPr>
                          <m:nor/>
                        </m:rPr>
                        <a:rPr lang="en-US" altLang="ko-KR" sz="2000" dirty="0">
                          <a:latin typeface="+mj-lt"/>
                          <a:ea typeface="Cambria Math"/>
                        </a:rPr>
                        <m:t>|</m:t>
                      </m:r>
                      <m:r>
                        <a:rPr lang="en-US" altLang="ko-KR" sz="2000" i="1" smtClean="0">
                          <a:latin typeface="Cambria Math"/>
                          <a:ea typeface="Cambria Math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altLang="ko-KR" sz="2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altLang="ko-KR" sz="2000" dirty="0" smtClean="0">
                    <a:latin typeface="+mj-lt"/>
                    <a:ea typeface="Cambria Math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m:rPr>
                          <m:nor/>
                        </m:rPr>
                        <a:rPr lang="en-US" altLang="ko-KR" sz="2000" dirty="0">
                          <a:latin typeface="+mj-lt"/>
                          <a:ea typeface="Cambria Math"/>
                        </a:rPr>
                        <m:t>|</m:t>
                      </m:r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|1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altLang="ko-KR" sz="2000" dirty="0" smtClean="0">
                    <a:latin typeface="+mj-lt"/>
                    <a:ea typeface="Cambria Math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m:rPr>
                          <m:nor/>
                        </m:rPr>
                        <a:rPr lang="en-US" altLang="ko-KR" sz="2000" dirty="0">
                          <a:latin typeface="+mj-lt"/>
                          <a:ea typeface="Cambria Math"/>
                        </a:rPr>
                        <m:t>|</m:t>
                      </m:r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|11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</m:oMath>
                  </a14:m>
                  <a:endParaRPr lang="en-US" altLang="ko-KR" sz="2000" dirty="0">
                    <a:latin typeface="+mj-lt"/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10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400" y="4724400"/>
                  <a:ext cx="3519964" cy="144780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34177" r="-9879" b="-28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/>
          <p:cNvGrpSpPr/>
          <p:nvPr/>
        </p:nvGrpSpPr>
        <p:grpSpPr>
          <a:xfrm>
            <a:off x="424734" y="2438400"/>
            <a:ext cx="1937466" cy="2426732"/>
            <a:chOff x="2438400" y="2983468"/>
            <a:chExt cx="1937466" cy="242673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895600" y="3352800"/>
              <a:ext cx="0" cy="2057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352800" y="3352800"/>
              <a:ext cx="0" cy="2057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886200" y="3352800"/>
              <a:ext cx="0" cy="2057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2438400" y="2983468"/>
                  <a:ext cx="1937466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ea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ea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;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ea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400" y="2983468"/>
                  <a:ext cx="1937466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09231" r="-17391" b="-16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435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1"/>
                <a:ext cx="9706928" cy="1219199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ko-KR" sz="2200" dirty="0" smtClean="0">
                    <a:latin typeface="+mj-lt"/>
                  </a:rPr>
                  <a:t>Bit-Flip Errors:</a:t>
                </a:r>
              </a:p>
              <a:p>
                <a:pPr lvl="1"/>
                <a:r>
                  <a:rPr lang="en-US" altLang="ko-KR" sz="1800" dirty="0" smtClean="0">
                    <a:latin typeface="+mj-lt"/>
                  </a:rPr>
                  <a:t>Bob receives three </a:t>
                </a:r>
                <a:r>
                  <a:rPr lang="en-US" altLang="ko-KR" sz="1800" dirty="0" err="1" smtClean="0">
                    <a:latin typeface="+mj-lt"/>
                  </a:rPr>
                  <a:t>qubits</a:t>
                </a:r>
                <a:r>
                  <a:rPr lang="en-US" altLang="ko-KR" sz="1800" dirty="0" smtClean="0">
                    <a:latin typeface="+mj-lt"/>
                  </a:rPr>
                  <a:t>. Expected: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800" i="1">
                            <a:latin typeface="Cambria Math"/>
                            <a:ea typeface="Cambria Math"/>
                          </a:rPr>
                          <m:t>Φ</m:t>
                        </m:r>
                      </m:e>
                      <m:sub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8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𝛼</m:t>
                    </m:r>
                    <m:r>
                      <m:rPr>
                        <m:nor/>
                      </m:rPr>
                      <a:rPr lang="en-US" altLang="ko-KR" sz="1800" dirty="0">
                        <a:latin typeface="+mj-lt"/>
                        <a:ea typeface="Cambria Math"/>
                      </a:rPr>
                      <m:t>|</m:t>
                    </m:r>
                    <m:r>
                      <a:rPr lang="en-US" altLang="ko-KR" sz="1800" i="1">
                        <a:latin typeface="Cambria Math"/>
                        <a:ea typeface="Cambria Math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altLang="ko-KR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ko-KR" altLang="en-US" sz="18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1800">
                        <a:latin typeface="Cambria Math"/>
                        <a:ea typeface="Cambria Math"/>
                      </a:rPr>
                      <m:t>|11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1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800" dirty="0" smtClean="0">
                    <a:latin typeface="+mj-lt"/>
                  </a:rPr>
                  <a:t>.</a:t>
                </a:r>
              </a:p>
              <a:p>
                <a:pPr lvl="1"/>
                <a:r>
                  <a:rPr lang="en-US" altLang="ko-KR" sz="1800" dirty="0" smtClean="0">
                    <a:latin typeface="+mj-lt"/>
                  </a:rPr>
                  <a:t>But they have been acted on Bit-Flip error. Their state is one of the following:</a:t>
                </a:r>
                <a:endParaRPr lang="en-US" altLang="ko-KR" sz="1800" dirty="0" smtClean="0">
                  <a:latin typeface="+mj-lt"/>
                  <a:ea typeface="Cambria Math"/>
                </a:endParaRPr>
              </a:p>
              <a:p>
                <a:endParaRPr lang="en-US" altLang="ko-KR" sz="200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1"/>
                <a:ext cx="9706928" cy="1219199"/>
              </a:xfrm>
              <a:blipFill rotWithShape="1">
                <a:blip r:embed="rId3"/>
                <a:stretch>
                  <a:fillRect l="-691" t="-4500" b="-18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8798384"/>
                  </p:ext>
                </p:extLst>
              </p:nvPr>
            </p:nvGraphicFramePr>
            <p:xfrm>
              <a:off x="1676400" y="2910840"/>
              <a:ext cx="670560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800"/>
                    <a:gridCol w="3352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State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Probability</a:t>
                          </a:r>
                          <a:r>
                            <a:rPr lang="en-US" altLang="ko-KR" baseline="0" dirty="0" smtClean="0"/>
                            <a:t> 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00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|11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(1−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b="0" i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  <a:ea typeface="Cambria Math"/>
                                  </a:rPr>
                                  <m:t>p</m:t>
                                </m:r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(1−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|1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  <a:ea typeface="Cambria Math"/>
                                  </a:rPr>
                                  <m:t>p</m:t>
                                </m:r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(1−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00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|11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  <a:ea typeface="Cambria Math"/>
                                  </a:rPr>
                                  <m:t>p</m:t>
                                </m:r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(1−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11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00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(1−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b="0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b="0" i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(1−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11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(1−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𝑝</m:t>
                                </m:r>
                                <m:r>
                                  <a:rPr lang="en-US" altLang="ko-KR" sz="18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1800" dirty="0">
                                    <a:ea typeface="Cambria Math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111</m:t>
                                    </m:r>
                                  </m:e>
                                </m:d>
                                <m:r>
                                  <a:rPr lang="en-US" altLang="ko-KR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ko-KR" altLang="en-US" sz="1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altLang="ko-KR" sz="1800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l-GR" altLang="ko-KR" sz="1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000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8798384"/>
                  </p:ext>
                </p:extLst>
              </p:nvPr>
            </p:nvGraphicFramePr>
            <p:xfrm>
              <a:off x="1676400" y="2910840"/>
              <a:ext cx="6705600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800"/>
                    <a:gridCol w="3352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State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Probability</a:t>
                          </a:r>
                          <a:r>
                            <a:rPr lang="en-US" altLang="ko-KR" baseline="0" dirty="0" smtClean="0"/>
                            <a:t> 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21311" r="-100000" b="-8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121311" b="-8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25000" r="-100000" b="-7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225000" b="-795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19672" r="-100000" b="-6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319672" b="-6819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419672" r="-100000" b="-5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419672" b="-5819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519672" r="-100000" b="-4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519672" b="-4819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630000" r="-100000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630000" b="-39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18033" r="-100000" b="-283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718033" b="-28360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18033" r="-100000" b="-183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818033" b="-18360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010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9706928" cy="761999"/>
          </a:xfrm>
          <a:noFill/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+mj-lt"/>
              </a:rPr>
              <a:t>Decoding:</a:t>
            </a:r>
          </a:p>
          <a:p>
            <a:pPr lvl="1"/>
            <a:r>
              <a:rPr lang="en-US" altLang="ko-KR" sz="1800" dirty="0" smtClean="0">
                <a:latin typeface="+mj-lt"/>
              </a:rPr>
              <a:t>Solve problem with 1 bit flipped. 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101912"/>
              </p:ext>
            </p:extLst>
          </p:nvPr>
        </p:nvGraphicFramePr>
        <p:xfrm>
          <a:off x="1905000" y="2411412"/>
          <a:ext cx="716280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5" name="SmartDraw" r:id="rId4" imgW="4780788" imgH="4448556" progId="SmartDraw.2">
                  <p:embed/>
                </p:oleObj>
              </mc:Choice>
              <mc:Fallback>
                <p:oleObj name="SmartDraw" r:id="rId4" imgW="4780788" imgH="4448556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411412"/>
                        <a:ext cx="7162800" cy="39893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1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9706928" cy="1066799"/>
          </a:xfrm>
          <a:noFill/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+mj-lt"/>
              </a:rPr>
              <a:t>Decoding: </a:t>
            </a:r>
          </a:p>
          <a:p>
            <a:pPr lvl="1"/>
            <a:r>
              <a:rPr lang="en-US" altLang="ko-KR" sz="1800" dirty="0" smtClean="0">
                <a:latin typeface="+mj-lt"/>
              </a:rPr>
              <a:t>Last 2 </a:t>
            </a:r>
            <a:r>
              <a:rPr lang="en-US" altLang="ko-KR" sz="1800" dirty="0" err="1" smtClean="0">
                <a:latin typeface="+mj-lt"/>
              </a:rPr>
              <a:t>qubits</a:t>
            </a:r>
            <a:r>
              <a:rPr lang="en-US" altLang="ko-KR" sz="1800" dirty="0" smtClean="0">
                <a:latin typeface="+mj-lt"/>
              </a:rPr>
              <a:t> called the syndrome and tell us the type that occurs:</a:t>
            </a:r>
            <a:endParaRPr lang="en-US" altLang="ko-KR" sz="1800" dirty="0" smtClean="0">
              <a:ea typeface="Cambria Math"/>
            </a:endParaRPr>
          </a:p>
        </p:txBody>
      </p:sp>
      <p:graphicFrame>
        <p:nvGraphicFramePr>
          <p:cNvPr id="8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927332"/>
              </p:ext>
            </p:extLst>
          </p:nvPr>
        </p:nvGraphicFramePr>
        <p:xfrm>
          <a:off x="3352800" y="2514600"/>
          <a:ext cx="4038600" cy="1981200"/>
        </p:xfrm>
        <a:graphic>
          <a:graphicData uri="http://schemas.openxmlformats.org/drawingml/2006/table">
            <a:tbl>
              <a:tblPr/>
              <a:tblGrid>
                <a:gridCol w="2019300"/>
                <a:gridCol w="201930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Syndrome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Error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No error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3</a:t>
                      </a:r>
                      <a:r>
                        <a:rPr kumimoji="0" lang="en-US" altLang="ko-KR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rd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qubit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 flipped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2</a:t>
                      </a:r>
                      <a:r>
                        <a:rPr kumimoji="0" lang="en-US" altLang="ko-KR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nd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qubit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 flipped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1</a:t>
                      </a:r>
                      <a:r>
                        <a:rPr kumimoji="0" lang="en-US" altLang="ko-KR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st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qubit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charset="-127"/>
                        </a:rPr>
                        <a:t> flipped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Object 24"/>
          <p:cNvGraphicFramePr>
            <a:graphicFrameLocks noChangeAspect="1"/>
          </p:cNvGraphicFramePr>
          <p:nvPr/>
        </p:nvGraphicFramePr>
        <p:xfrm>
          <a:off x="990600" y="4572000"/>
          <a:ext cx="60960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9" name="SmartDraw" r:id="rId4" imgW="4164840" imgH="1216080" progId="SmartDraw.2">
                  <p:embed/>
                </p:oleObj>
              </mc:Choice>
              <mc:Fallback>
                <p:oleObj name="SmartDraw" r:id="rId4" imgW="4164840" imgH="121608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72000"/>
                        <a:ext cx="6096000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25"/>
          <p:cNvSpPr>
            <a:spLocks noChangeShapeType="1"/>
          </p:cNvSpPr>
          <p:nvPr/>
        </p:nvSpPr>
        <p:spPr bwMode="auto">
          <a:xfrm flipH="1">
            <a:off x="7391400" y="2743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7924800" y="2286000"/>
            <a:ext cx="1600200" cy="1200150"/>
          </a:xfrm>
          <a:prstGeom prst="rect">
            <a:avLst/>
          </a:prstGeom>
          <a:solidFill>
            <a:srgbClr val="FFFFCC"/>
          </a:solidFill>
          <a:ln w="9525">
            <a:solidFill>
              <a:srgbClr val="FF5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dirty="0" err="1">
                <a:ea typeface="굴림" charset="-127"/>
              </a:rPr>
              <a:t>Syndrom</a:t>
            </a:r>
            <a:r>
              <a:rPr lang="en-US" altLang="ko-KR" dirty="0">
                <a:ea typeface="굴림" charset="-127"/>
              </a:rPr>
              <a:t> as a result of error that happened</a:t>
            </a:r>
          </a:p>
        </p:txBody>
      </p:sp>
    </p:spTree>
    <p:extLst>
      <p:ext uri="{BB962C8B-B14F-4D97-AF65-F5344CB8AC3E}">
        <p14:creationId xmlns:p14="http://schemas.microsoft.com/office/powerpoint/2010/main" val="16820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2362200" cy="1066799"/>
          </a:xfrm>
          <a:noFill/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+mj-lt"/>
              </a:rPr>
              <a:t>Decoding: </a:t>
            </a:r>
          </a:p>
          <a:p>
            <a:pPr lvl="1"/>
            <a:r>
              <a:rPr lang="en-US" altLang="ko-KR" sz="1800" dirty="0" smtClean="0">
                <a:latin typeface="+mj-lt"/>
              </a:rPr>
              <a:t>Correction by:</a:t>
            </a:r>
            <a:endParaRPr lang="en-US" altLang="ko-KR" sz="1800" dirty="0" smtClean="0">
              <a:ea typeface="Cambria Math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998684"/>
              </p:ext>
            </p:extLst>
          </p:nvPr>
        </p:nvGraphicFramePr>
        <p:xfrm>
          <a:off x="2819399" y="1905000"/>
          <a:ext cx="6974681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6" name="SmartDraw" r:id="rId4" imgW="5256276" imgH="4415028" progId="SmartDraw.2">
                  <p:embed/>
                </p:oleObj>
              </mc:Choice>
              <mc:Fallback>
                <p:oleObj name="SmartDraw" r:id="rId4" imgW="5256276" imgH="4415028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399" y="1905000"/>
                        <a:ext cx="6974681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3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Phase-Flip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1524000"/>
            <a:ext cx="4853464" cy="457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+mj-lt"/>
              </a:rPr>
              <a:t>Phase errors:</a:t>
            </a:r>
            <a:endParaRPr lang="en-US" altLang="ko-KR" sz="1800" dirty="0" smtClean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152400" y="3505201"/>
                <a:ext cx="9706928" cy="114299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 smtClean="0">
                    <a:latin typeface="+mj-lt"/>
                  </a:rPr>
                  <a:t>Phase errors are serious because: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/>
                                </a:rPr>
                                <m:t>+|1</m:t>
                              </m:r>
                            </m:e>
                          </m:d>
                        </m:e>
                      </m:d>
                      <m:r>
                        <a:rPr lang="en-US" altLang="ko-KR" sz="18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/>
                        </a:rPr>
                        <m:t>𝑓𝑙𝑖𝑝𝑠</m:t>
                      </m:r>
                      <m:r>
                        <a:rPr lang="en-US" altLang="ko-KR" sz="18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/>
                        </a:rPr>
                        <m:t>𝑡𝑜</m:t>
                      </m:r>
                      <m:f>
                        <m:f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800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sz="1800" i="1">
                                  <a:latin typeface="Cambria Math"/>
                                </a:rPr>
                                <m:t>|1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18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05201"/>
                <a:ext cx="9706928" cy="1142999"/>
              </a:xfrm>
              <a:prstGeom prst="rect">
                <a:avLst/>
              </a:prstGeom>
              <a:blipFill rotWithShape="1">
                <a:blip r:embed="rId4"/>
                <a:stretch>
                  <a:fillRect l="-503" t="-2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1676400" cy="1295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267200" y="2133600"/>
                <a:ext cx="4906328" cy="9906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800" i="1" smtClean="0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800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ko-KR" altLang="en-US" sz="2800" i="1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ko-KR" altLang="en-US" sz="2800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800" i="1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ko-KR" altLang="en-US" sz="2800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ko-KR" altLang="en-US" sz="2800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8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133600"/>
                <a:ext cx="4906328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/>
          <p:cNvCxnSpPr/>
          <p:nvPr/>
        </p:nvCxnSpPr>
        <p:spPr>
          <a:xfrm flipV="1">
            <a:off x="5105400" y="19050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직사각형 15"/>
          <p:cNvSpPr/>
          <p:nvPr/>
        </p:nvSpPr>
        <p:spPr>
          <a:xfrm>
            <a:off x="5486400" y="1676400"/>
            <a:ext cx="990600" cy="3238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Z</a:t>
            </a:r>
            <a:r>
              <a:rPr lang="en-US" altLang="ko-KR" b="1" dirty="0" smtClean="0">
                <a:solidFill>
                  <a:schemeClr val="tx1"/>
                </a:solidFill>
              </a:rPr>
              <a:t> matric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247900" y="5181600"/>
            <a:ext cx="7353300" cy="1066800"/>
            <a:chOff x="2247900" y="5181600"/>
            <a:chExt cx="7353300" cy="1066800"/>
          </a:xfrm>
        </p:grpSpPr>
        <p:graphicFrame>
          <p:nvGraphicFramePr>
            <p:cNvPr id="1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977841"/>
                </p:ext>
              </p:extLst>
            </p:nvPr>
          </p:nvGraphicFramePr>
          <p:xfrm>
            <a:off x="2247900" y="5256212"/>
            <a:ext cx="5867400" cy="992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02" name="SmartDraw" r:id="rId7" imgW="3460680" imgH="585000" progId="SmartDraw.2">
                    <p:embed/>
                  </p:oleObj>
                </mc:Choice>
                <mc:Fallback>
                  <p:oleObj name="SmartDraw" r:id="rId7" imgW="3460680" imgH="585000" progId="SmartDraw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900" y="5256212"/>
                          <a:ext cx="5867400" cy="992188"/>
                        </a:xfrm>
                        <a:prstGeom prst="rect">
                          <a:avLst/>
                        </a:prstGeom>
                        <a:noFill/>
                        <a:ln cmpd="sng">
                          <a:solidFill>
                            <a:schemeClr val="tx1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8801100" y="5181600"/>
              <a:ext cx="800100" cy="3667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>
                  <a:ea typeface="굴림" charset="-127"/>
                </a:rPr>
                <a:t>Pauli Z</a:t>
              </a:r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 flipH="1">
              <a:off x="8267700" y="5410200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152400" y="4648201"/>
            <a:ext cx="4853464" cy="457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+mj-lt"/>
              </a:rPr>
              <a:t>Idea to correct:</a:t>
            </a:r>
            <a:endParaRPr lang="en-US" altLang="ko-KR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5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Phase-Flip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3124201"/>
                <a:ext cx="9706928" cy="3276599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>
                    <a:ea typeface="Cambria Math"/>
                  </a:rPr>
                  <a:t>After prepared state looks 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ko-KR" altLang="el-GR" sz="20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)+</m:t>
                          </m:r>
                          <m:r>
                            <a:rPr lang="ko-KR" alt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sz="2000" dirty="0" smtClean="0">
                  <a:ea typeface="Cambria Math"/>
                </a:endParaRPr>
              </a:p>
              <a:p>
                <a:r>
                  <a:rPr lang="en-US" altLang="ko-KR" sz="2000" dirty="0" smtClean="0">
                    <a:ea typeface="Cambria Math"/>
                  </a:rPr>
                  <a:t>Assume that phase-flip at </a:t>
                </a:r>
                <a:r>
                  <a:rPr lang="en-US" altLang="ko-KR" sz="2000" dirty="0" err="1" smtClean="0">
                    <a:ea typeface="Cambria Math"/>
                  </a:rPr>
                  <a:t>qubit</a:t>
                </a:r>
                <a:r>
                  <a:rPr lang="en-US" altLang="ko-KR" sz="2000" dirty="0" smtClean="0">
                    <a:ea typeface="Cambria Math"/>
                  </a:rPr>
                  <a:t> </a:t>
                </a:r>
                <a:r>
                  <a:rPr lang="en-US" altLang="ko-KR" sz="2000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altLang="ko-K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ko-KR" altLang="el-GR" sz="2000" i="1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ko-KR" altLang="en-US" sz="2000" i="1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)+</m:t>
                          </m:r>
                          <m:r>
                            <a:rPr lang="ko-KR" altLang="en-US" sz="2000" i="1">
                              <a:latin typeface="Cambria Math"/>
                              <a:ea typeface="Cambria Math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000">
                              <a:latin typeface="Cambria Math"/>
                              <a:ea typeface="Cambria Math"/>
                            </a:rPr>
                            <m:t>(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|0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l-GR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|1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000" i="1"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sz="2000" dirty="0" smtClean="0">
                  <a:ea typeface="Cambria Math"/>
                </a:endParaRPr>
              </a:p>
              <a:p>
                <a:r>
                  <a:rPr lang="en-US" altLang="ko-KR" sz="2000" dirty="0" smtClean="0">
                    <a:ea typeface="Cambria Math"/>
                  </a:rPr>
                  <a:t>Before start We rotate all three </a:t>
                </a:r>
                <a:r>
                  <a:rPr lang="en-US" altLang="ko-KR" sz="2000" dirty="0" err="1" smtClean="0">
                    <a:ea typeface="Cambria Math"/>
                  </a:rPr>
                  <a:t>qubits</a:t>
                </a:r>
                <a:r>
                  <a:rPr lang="en-US" altLang="ko-KR" sz="2000" dirty="0" smtClean="0">
                    <a:ea typeface="Cambria Math"/>
                  </a:rPr>
                  <a:t> by </a:t>
                </a:r>
                <a:r>
                  <a:rPr lang="en-US" altLang="ko-KR" sz="2000" dirty="0" err="1" smtClean="0">
                    <a:ea typeface="Cambria Math"/>
                  </a:rPr>
                  <a:t>Hadamard</a:t>
                </a:r>
                <a:r>
                  <a:rPr lang="en-US" altLang="ko-KR" sz="2000" dirty="0" smtClean="0">
                    <a:ea typeface="Cambria Math"/>
                  </a:rPr>
                  <a:t> transformation: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ko-KR" altLang="el-GR" sz="2000" i="1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m:rPr>
                          <m:nor/>
                        </m:rPr>
                        <a:rPr lang="en-US" altLang="ko-KR" sz="2000" dirty="0">
                          <a:ea typeface="Cambria Math"/>
                        </a:rPr>
                        <m:t>|</m:t>
                      </m:r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sz="2000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altLang="ko-KR" sz="2000">
                          <a:latin typeface="Cambria Math"/>
                          <a:ea typeface="Cambria Math"/>
                        </a:rPr>
                        <m:t>|01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2000" dirty="0" smtClean="0">
                  <a:ea typeface="Cambria Math"/>
                </a:endParaRPr>
              </a:p>
              <a:p>
                <a:r>
                  <a:rPr lang="en-US" altLang="ko-KR" sz="2000" dirty="0" smtClean="0">
                    <a:ea typeface="Cambria Math"/>
                  </a:rPr>
                  <a:t>The same situation as Bit-Flip error</a:t>
                </a:r>
              </a:p>
              <a:p>
                <a:pPr marL="0" indent="0">
                  <a:buNone/>
                </a:pPr>
                <a:endParaRPr lang="en-US" altLang="ko-KR" sz="200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3124201"/>
                <a:ext cx="9706928" cy="3276599"/>
              </a:xfrm>
              <a:blipFill rotWithShape="1">
                <a:blip r:embed="rId3"/>
                <a:stretch>
                  <a:fillRect l="-503" t="-931" b="-5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828800" y="1524000"/>
            <a:ext cx="6324600" cy="1485900"/>
            <a:chOff x="1752600" y="1600200"/>
            <a:chExt cx="6324600" cy="1485900"/>
          </a:xfrm>
        </p:grpSpPr>
        <p:cxnSp>
          <p:nvCxnSpPr>
            <p:cNvPr id="8" name="Straight Connector 16"/>
            <p:cNvCxnSpPr/>
            <p:nvPr/>
          </p:nvCxnSpPr>
          <p:spPr>
            <a:xfrm rot="5400000">
              <a:off x="3124200" y="20526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17"/>
            <p:cNvSpPr/>
            <p:nvPr/>
          </p:nvSpPr>
          <p:spPr>
            <a:xfrm>
              <a:off x="3276600" y="2128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1" name="Oval 18"/>
            <p:cNvSpPr/>
            <p:nvPr/>
          </p:nvSpPr>
          <p:spPr>
            <a:xfrm>
              <a:off x="3313113" y="17875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" name="Straight Connector 19"/>
            <p:cNvCxnSpPr/>
            <p:nvPr/>
          </p:nvCxnSpPr>
          <p:spPr>
            <a:xfrm rot="5400000">
              <a:off x="3238500" y="22431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20"/>
            <p:cNvSpPr/>
            <p:nvPr/>
          </p:nvSpPr>
          <p:spPr>
            <a:xfrm>
              <a:off x="3581400" y="2509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5" name="Oval 21"/>
            <p:cNvSpPr/>
            <p:nvPr/>
          </p:nvSpPr>
          <p:spPr>
            <a:xfrm>
              <a:off x="3617913" y="1785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61"/>
            <p:cNvCxnSpPr/>
            <p:nvPr/>
          </p:nvCxnSpPr>
          <p:spPr>
            <a:xfrm rot="5400000">
              <a:off x="5913438" y="20526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62"/>
            <p:cNvSpPr/>
            <p:nvPr/>
          </p:nvSpPr>
          <p:spPr>
            <a:xfrm>
              <a:off x="6065838" y="2128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8" name="Oval 63"/>
            <p:cNvSpPr/>
            <p:nvPr/>
          </p:nvSpPr>
          <p:spPr>
            <a:xfrm>
              <a:off x="6102350" y="17875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9" name="Straight Connector 64"/>
            <p:cNvCxnSpPr/>
            <p:nvPr/>
          </p:nvCxnSpPr>
          <p:spPr>
            <a:xfrm rot="5400000">
              <a:off x="5418138" y="22431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65"/>
            <p:cNvSpPr/>
            <p:nvPr/>
          </p:nvSpPr>
          <p:spPr>
            <a:xfrm>
              <a:off x="5761038" y="2509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1" name="Oval 66"/>
            <p:cNvSpPr/>
            <p:nvPr/>
          </p:nvSpPr>
          <p:spPr>
            <a:xfrm>
              <a:off x="5797550" y="1785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2" name="Oval 100"/>
            <p:cNvSpPr/>
            <p:nvPr/>
          </p:nvSpPr>
          <p:spPr>
            <a:xfrm>
              <a:off x="6405563" y="21701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3" name="Oval 101"/>
            <p:cNvSpPr/>
            <p:nvPr/>
          </p:nvSpPr>
          <p:spPr>
            <a:xfrm>
              <a:off x="6405563" y="25511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24" name="Straight Connector 102"/>
            <p:cNvCxnSpPr/>
            <p:nvPr/>
          </p:nvCxnSpPr>
          <p:spPr>
            <a:xfrm rot="5400000">
              <a:off x="6027738" y="21669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103"/>
            <p:cNvSpPr/>
            <p:nvPr/>
          </p:nvSpPr>
          <p:spPr>
            <a:xfrm>
              <a:off x="6370638" y="1747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6" name="TextBox 130"/>
            <p:cNvSpPr txBox="1">
              <a:spLocks noChangeArrowheads="1"/>
            </p:cNvSpPr>
            <p:nvPr/>
          </p:nvSpPr>
          <p:spPr bwMode="auto">
            <a:xfrm>
              <a:off x="3013075" y="2686050"/>
              <a:ext cx="1025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encode</a:t>
              </a:r>
              <a:endParaRPr lang="en-CA" altLang="ko-KR"/>
            </a:p>
          </p:txBody>
        </p:sp>
        <p:sp>
          <p:nvSpPr>
            <p:cNvPr id="27" name="TextBox 131"/>
            <p:cNvSpPr txBox="1">
              <a:spLocks noChangeArrowheads="1"/>
            </p:cNvSpPr>
            <p:nvPr/>
          </p:nvSpPr>
          <p:spPr bwMode="auto">
            <a:xfrm>
              <a:off x="5684838" y="2686050"/>
              <a:ext cx="10255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decode</a:t>
              </a:r>
              <a:endParaRPr lang="en-CA" altLang="ko-KR"/>
            </a:p>
          </p:txBody>
        </p:sp>
        <p:cxnSp>
          <p:nvCxnSpPr>
            <p:cNvPr id="28" name="Straight Connector 136"/>
            <p:cNvCxnSpPr/>
            <p:nvPr/>
          </p:nvCxnSpPr>
          <p:spPr>
            <a:xfrm>
              <a:off x="4495800" y="18288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37"/>
            <p:cNvCxnSpPr/>
            <p:nvPr/>
          </p:nvCxnSpPr>
          <p:spPr>
            <a:xfrm>
              <a:off x="4495800" y="22098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38"/>
            <p:cNvCxnSpPr/>
            <p:nvPr/>
          </p:nvCxnSpPr>
          <p:spPr>
            <a:xfrm>
              <a:off x="4495800" y="25908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47"/>
            <p:cNvSpPr txBox="1">
              <a:spLocks noChangeArrowheads="1"/>
            </p:cNvSpPr>
            <p:nvPr/>
          </p:nvSpPr>
          <p:spPr bwMode="auto">
            <a:xfrm>
              <a:off x="4419600" y="2686050"/>
              <a:ext cx="7254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rgbClr val="FF0000"/>
                  </a:solidFill>
                </a:rPr>
                <a:t>error</a:t>
              </a:r>
              <a:endParaRPr lang="en-CA" altLang="ko-KR">
                <a:solidFill>
                  <a:srgbClr val="FF0000"/>
                </a:solidFill>
              </a:endParaRPr>
            </a:p>
          </p:txBody>
        </p:sp>
        <p:sp>
          <p:nvSpPr>
            <p:cNvPr id="32" name="Rectangle 148"/>
            <p:cNvSpPr>
              <a:spLocks noChangeArrowheads="1"/>
            </p:cNvSpPr>
            <p:nvPr/>
          </p:nvSpPr>
          <p:spPr bwMode="auto">
            <a:xfrm>
              <a:off x="1752600" y="1600200"/>
              <a:ext cx="13255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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>
                  <a:cs typeface="Times New Roman" pitchFamily="-1" charset="0"/>
                </a:rPr>
                <a:t> </a:t>
              </a:r>
              <a:r>
                <a:rPr lang="en-US" altLang="ko-KR" b="1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>
                  <a:cs typeface="Times New Roman" pitchFamily="-1" charset="0"/>
                </a:rPr>
                <a:t>1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3" name="Rectangle 149"/>
            <p:cNvSpPr>
              <a:spLocks noChangeArrowheads="1"/>
            </p:cNvSpPr>
            <p:nvPr/>
          </p:nvSpPr>
          <p:spPr bwMode="auto">
            <a:xfrm>
              <a:off x="2614613" y="1981200"/>
              <a:ext cx="4635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4" name="Rectangle 150"/>
            <p:cNvSpPr>
              <a:spLocks noChangeArrowheads="1"/>
            </p:cNvSpPr>
            <p:nvPr/>
          </p:nvSpPr>
          <p:spPr bwMode="auto">
            <a:xfrm>
              <a:off x="2614613" y="2362200"/>
              <a:ext cx="4635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5" name="Rectangle 157"/>
            <p:cNvSpPr>
              <a:spLocks noChangeArrowheads="1"/>
            </p:cNvSpPr>
            <p:nvPr/>
          </p:nvSpPr>
          <p:spPr bwMode="auto">
            <a:xfrm>
              <a:off x="6751638" y="1600200"/>
              <a:ext cx="13255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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>
                  <a:cs typeface="Times New Roman" pitchFamily="-1" charset="0"/>
                </a:rPr>
                <a:t> </a:t>
              </a:r>
              <a:r>
                <a:rPr lang="en-US" altLang="ko-KR" b="1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>
                  <a:cs typeface="Times New Roman" pitchFamily="-1" charset="0"/>
                </a:rPr>
                <a:t>1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36" name="Right Brace 158"/>
            <p:cNvSpPr/>
            <p:nvPr/>
          </p:nvSpPr>
          <p:spPr>
            <a:xfrm>
              <a:off x="6904038" y="2133600"/>
              <a:ext cx="152400" cy="533400"/>
            </a:xfrm>
            <a:prstGeom prst="rightBrace">
              <a:avLst>
                <a:gd name="adj1" fmla="val 36635"/>
                <a:gd name="adj2" fmla="val 50000"/>
              </a:avLst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/>
            </a:p>
          </p:txBody>
        </p:sp>
        <p:cxnSp>
          <p:nvCxnSpPr>
            <p:cNvPr id="37" name="Straight Connector 165"/>
            <p:cNvCxnSpPr/>
            <p:nvPr/>
          </p:nvCxnSpPr>
          <p:spPr>
            <a:xfrm>
              <a:off x="3048000" y="1828800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66"/>
            <p:cNvCxnSpPr/>
            <p:nvPr/>
          </p:nvCxnSpPr>
          <p:spPr>
            <a:xfrm>
              <a:off x="3048000" y="2209800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67"/>
            <p:cNvCxnSpPr/>
            <p:nvPr/>
          </p:nvCxnSpPr>
          <p:spPr>
            <a:xfrm>
              <a:off x="3048000" y="2590800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81"/>
            <p:cNvCxnSpPr/>
            <p:nvPr/>
          </p:nvCxnSpPr>
          <p:spPr>
            <a:xfrm>
              <a:off x="5105400" y="1828800"/>
              <a:ext cx="1646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83"/>
            <p:cNvCxnSpPr/>
            <p:nvPr/>
          </p:nvCxnSpPr>
          <p:spPr>
            <a:xfrm>
              <a:off x="5105400" y="2209800"/>
              <a:ext cx="1646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84"/>
            <p:cNvCxnSpPr/>
            <p:nvPr/>
          </p:nvCxnSpPr>
          <p:spPr>
            <a:xfrm>
              <a:off x="5105400" y="2590800"/>
              <a:ext cx="1646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185"/>
            <p:cNvSpPr>
              <a:spLocks noChangeArrowheads="1"/>
            </p:cNvSpPr>
            <p:nvPr/>
          </p:nvSpPr>
          <p:spPr bwMode="auto">
            <a:xfrm>
              <a:off x="7056438" y="2133600"/>
              <a:ext cx="53181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</a:t>
              </a:r>
              <a:r>
                <a:rPr lang="en-US" altLang="ko-KR" sz="2400" i="1" dirty="0">
                  <a:latin typeface="Times New Roman" pitchFamily="-1" charset="0"/>
                  <a:cs typeface="Times New Roman" pitchFamily="-1" charset="0"/>
                </a:rPr>
                <a:t>s</a:t>
              </a:r>
              <a:r>
                <a:rPr lang="en-US" altLang="ko-KR" sz="2400" i="1" baseline="-25000" dirty="0">
                  <a:latin typeface="Times New Roman" pitchFamily="-1" charset="0"/>
                  <a:cs typeface="Times New Roman" pitchFamily="-1" charset="0"/>
                </a:rPr>
                <a:t>e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44" name="Rectangle 187"/>
            <p:cNvSpPr/>
            <p:nvPr/>
          </p:nvSpPr>
          <p:spPr>
            <a:xfrm>
              <a:off x="4616450" y="1719263"/>
              <a:ext cx="304800" cy="977900"/>
            </a:xfrm>
            <a:prstGeom prst="rect">
              <a:avLst/>
            </a:prstGeom>
            <a:solidFill>
              <a:srgbClr val="FFD5D5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solidFill>
                    <a:srgbClr val="FF0000"/>
                  </a:solidFill>
                  <a:latin typeface="Times New Roman" pitchFamily="-1" charset="0"/>
                  <a:cs typeface="Times New Roman" pitchFamily="-1" charset="0"/>
                </a:rPr>
                <a:t>e</a:t>
              </a:r>
              <a:endParaRPr lang="en-CA" altLang="ko-KR" i="1">
                <a:solidFill>
                  <a:srgbClr val="FF0000"/>
                </a:solidFill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45" name="Rectangle 43"/>
            <p:cNvSpPr/>
            <p:nvPr/>
          </p:nvSpPr>
          <p:spPr>
            <a:xfrm>
              <a:off x="3962400" y="1676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0800" anchor="ctr"/>
            <a:lstStyle/>
            <a:p>
              <a:pPr algn="ctr">
                <a:defRPr/>
              </a:pPr>
              <a:r>
                <a:rPr lang="en-CA" i="1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</a:rPr>
                <a:t>H</a:t>
              </a:r>
            </a:p>
          </p:txBody>
        </p:sp>
        <p:sp>
          <p:nvSpPr>
            <p:cNvPr id="46" name="Rectangle 44"/>
            <p:cNvSpPr/>
            <p:nvPr/>
          </p:nvSpPr>
          <p:spPr>
            <a:xfrm>
              <a:off x="3962400" y="2057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0800" anchor="ctr"/>
            <a:lstStyle/>
            <a:p>
              <a:pPr algn="ctr">
                <a:defRPr/>
              </a:pPr>
              <a:r>
                <a:rPr lang="en-CA" i="1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</a:rPr>
                <a:t>H</a:t>
              </a:r>
            </a:p>
          </p:txBody>
        </p:sp>
        <p:sp>
          <p:nvSpPr>
            <p:cNvPr id="47" name="Rectangle 45"/>
            <p:cNvSpPr/>
            <p:nvPr/>
          </p:nvSpPr>
          <p:spPr>
            <a:xfrm>
              <a:off x="3962400" y="2476500"/>
              <a:ext cx="304800" cy="2667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0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 dirty="0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 dirty="0"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48" name="Rectangle 50"/>
            <p:cNvSpPr/>
            <p:nvPr/>
          </p:nvSpPr>
          <p:spPr>
            <a:xfrm>
              <a:off x="5257800" y="1676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49" name="Rectangle 51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 dirty="0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 dirty="0"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50" name="Rectangle 52"/>
            <p:cNvSpPr/>
            <p:nvPr/>
          </p:nvSpPr>
          <p:spPr>
            <a:xfrm>
              <a:off x="5257800" y="2438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5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754380" y="1371601"/>
            <a:ext cx="8549640" cy="1470025"/>
          </a:xfrm>
          <a:prstGeom prst="rect">
            <a:avLst/>
          </a:prstGeom>
          <a:solidFill>
            <a:srgbClr val="8DCA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Thanks for your listening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pic>
        <p:nvPicPr>
          <p:cNvPr id="2051" name="Picture 3" descr="C:\Users\DukeUOU\Desktop\bigstock-question-and-answers-cubes-sym-13205000_Internal Banner 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55" y="2905125"/>
            <a:ext cx="769048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/>
          <p:cNvGrpSpPr/>
          <p:nvPr/>
        </p:nvGrpSpPr>
        <p:grpSpPr>
          <a:xfrm>
            <a:off x="457200" y="370507"/>
            <a:ext cx="8381999" cy="2461568"/>
            <a:chOff x="1900463" y="3814763"/>
            <a:chExt cx="4341287" cy="1154431"/>
          </a:xfrm>
        </p:grpSpPr>
        <p:cxnSp>
          <p:nvCxnSpPr>
            <p:cNvPr id="125" name="Straight Connector 16"/>
            <p:cNvCxnSpPr/>
            <p:nvPr/>
          </p:nvCxnSpPr>
          <p:spPr>
            <a:xfrm rot="5400000">
              <a:off x="2743200" y="41481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7"/>
            <p:cNvSpPr/>
            <p:nvPr/>
          </p:nvSpPr>
          <p:spPr>
            <a:xfrm>
              <a:off x="2895600" y="4224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27" name="Oval 18"/>
            <p:cNvSpPr/>
            <p:nvPr/>
          </p:nvSpPr>
          <p:spPr>
            <a:xfrm>
              <a:off x="2932113" y="38830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28" name="Straight Connector 19"/>
            <p:cNvCxnSpPr/>
            <p:nvPr/>
          </p:nvCxnSpPr>
          <p:spPr>
            <a:xfrm rot="5400000">
              <a:off x="2857500" y="43386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20"/>
            <p:cNvSpPr/>
            <p:nvPr/>
          </p:nvSpPr>
          <p:spPr>
            <a:xfrm>
              <a:off x="3200400" y="4605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0" name="Oval 21"/>
            <p:cNvSpPr/>
            <p:nvPr/>
          </p:nvSpPr>
          <p:spPr>
            <a:xfrm>
              <a:off x="3236913" y="38814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61"/>
            <p:cNvCxnSpPr/>
            <p:nvPr/>
          </p:nvCxnSpPr>
          <p:spPr>
            <a:xfrm rot="5400000">
              <a:off x="4648200" y="41481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62"/>
            <p:cNvSpPr/>
            <p:nvPr/>
          </p:nvSpPr>
          <p:spPr>
            <a:xfrm>
              <a:off x="4800600" y="4224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3" name="Oval 63"/>
            <p:cNvSpPr/>
            <p:nvPr/>
          </p:nvSpPr>
          <p:spPr>
            <a:xfrm>
              <a:off x="4837113" y="38830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4" name="Straight Connector 64"/>
            <p:cNvCxnSpPr/>
            <p:nvPr/>
          </p:nvCxnSpPr>
          <p:spPr>
            <a:xfrm rot="5400000">
              <a:off x="4152900" y="43386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65"/>
            <p:cNvSpPr/>
            <p:nvPr/>
          </p:nvSpPr>
          <p:spPr>
            <a:xfrm>
              <a:off x="4495800" y="4605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6" name="Oval 66"/>
            <p:cNvSpPr/>
            <p:nvPr/>
          </p:nvSpPr>
          <p:spPr>
            <a:xfrm>
              <a:off x="4532313" y="38814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7" name="Oval 100"/>
            <p:cNvSpPr/>
            <p:nvPr/>
          </p:nvSpPr>
          <p:spPr>
            <a:xfrm>
              <a:off x="5140325" y="42656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8" name="Oval 101"/>
            <p:cNvSpPr/>
            <p:nvPr/>
          </p:nvSpPr>
          <p:spPr>
            <a:xfrm>
              <a:off x="5140325" y="46466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9" name="Straight Connector 102"/>
            <p:cNvCxnSpPr/>
            <p:nvPr/>
          </p:nvCxnSpPr>
          <p:spPr>
            <a:xfrm rot="5400000">
              <a:off x="4762500" y="42624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03"/>
            <p:cNvSpPr/>
            <p:nvPr/>
          </p:nvSpPr>
          <p:spPr>
            <a:xfrm>
              <a:off x="5105400" y="38433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41" name="TextBox 130"/>
            <p:cNvSpPr txBox="1">
              <a:spLocks noChangeArrowheads="1"/>
            </p:cNvSpPr>
            <p:nvPr/>
          </p:nvSpPr>
          <p:spPr bwMode="auto">
            <a:xfrm>
              <a:off x="2632075" y="4781550"/>
              <a:ext cx="531522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/>
                <a:t>encode</a:t>
              </a:r>
              <a:endParaRPr lang="en-CA" altLang="ko-KR" dirty="0"/>
            </a:p>
          </p:txBody>
        </p:sp>
        <p:sp>
          <p:nvSpPr>
            <p:cNvPr id="142" name="TextBox 131"/>
            <p:cNvSpPr txBox="1">
              <a:spLocks noChangeArrowheads="1"/>
            </p:cNvSpPr>
            <p:nvPr/>
          </p:nvSpPr>
          <p:spPr bwMode="auto">
            <a:xfrm>
              <a:off x="4419600" y="4781550"/>
              <a:ext cx="531522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/>
                <a:t>decode</a:t>
              </a:r>
              <a:endParaRPr lang="en-CA" altLang="ko-KR" dirty="0"/>
            </a:p>
          </p:txBody>
        </p:sp>
        <p:cxnSp>
          <p:nvCxnSpPr>
            <p:cNvPr id="143" name="Straight Connector 136"/>
            <p:cNvCxnSpPr/>
            <p:nvPr/>
          </p:nvCxnSpPr>
          <p:spPr>
            <a:xfrm>
              <a:off x="3657600" y="39243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37"/>
            <p:cNvCxnSpPr/>
            <p:nvPr/>
          </p:nvCxnSpPr>
          <p:spPr>
            <a:xfrm>
              <a:off x="3657600" y="43053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38"/>
            <p:cNvCxnSpPr/>
            <p:nvPr/>
          </p:nvCxnSpPr>
          <p:spPr>
            <a:xfrm>
              <a:off x="3657600" y="46863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7"/>
            <p:cNvSpPr txBox="1">
              <a:spLocks noChangeArrowheads="1"/>
            </p:cNvSpPr>
            <p:nvPr/>
          </p:nvSpPr>
          <p:spPr bwMode="auto">
            <a:xfrm>
              <a:off x="3735137" y="4781550"/>
              <a:ext cx="375436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olidFill>
                    <a:srgbClr val="FF0000"/>
                  </a:solidFill>
                </a:rPr>
                <a:t>error</a:t>
              </a:r>
              <a:endParaRPr lang="en-CA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147" name="Rectangle 148"/>
            <p:cNvSpPr>
              <a:spLocks noChangeArrowheads="1"/>
            </p:cNvSpPr>
            <p:nvPr/>
          </p:nvSpPr>
          <p:spPr bwMode="auto">
            <a:xfrm>
              <a:off x="1900463" y="3846458"/>
              <a:ext cx="710393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48" name="Rectangle 149"/>
            <p:cNvSpPr>
              <a:spLocks noChangeArrowheads="1"/>
            </p:cNvSpPr>
            <p:nvPr/>
          </p:nvSpPr>
          <p:spPr bwMode="auto">
            <a:xfrm>
              <a:off x="2233613" y="4203823"/>
              <a:ext cx="240106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49" name="Rectangle 150"/>
            <p:cNvSpPr>
              <a:spLocks noChangeArrowheads="1"/>
            </p:cNvSpPr>
            <p:nvPr/>
          </p:nvSpPr>
          <p:spPr bwMode="auto">
            <a:xfrm>
              <a:off x="2233613" y="4570149"/>
              <a:ext cx="240106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50" name="Rectangle 157"/>
            <p:cNvSpPr>
              <a:spLocks noChangeArrowheads="1"/>
            </p:cNvSpPr>
            <p:nvPr/>
          </p:nvSpPr>
          <p:spPr bwMode="auto">
            <a:xfrm>
              <a:off x="5554973" y="3819684"/>
              <a:ext cx="686777" cy="18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51" name="Right Brace 158"/>
            <p:cNvSpPr/>
            <p:nvPr/>
          </p:nvSpPr>
          <p:spPr>
            <a:xfrm>
              <a:off x="5638800" y="4212340"/>
              <a:ext cx="152400" cy="533400"/>
            </a:xfrm>
            <a:prstGeom prst="rightBrace">
              <a:avLst>
                <a:gd name="adj1" fmla="val 3663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0000"/>
                </a:solidFill>
              </a:endParaRPr>
            </a:p>
          </p:txBody>
        </p:sp>
        <p:cxnSp>
          <p:nvCxnSpPr>
            <p:cNvPr id="152" name="Straight Connector 165"/>
            <p:cNvCxnSpPr/>
            <p:nvPr/>
          </p:nvCxnSpPr>
          <p:spPr>
            <a:xfrm>
              <a:off x="2667000" y="39243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66"/>
            <p:cNvCxnSpPr/>
            <p:nvPr/>
          </p:nvCxnSpPr>
          <p:spPr>
            <a:xfrm>
              <a:off x="2667000" y="43053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67"/>
            <p:cNvCxnSpPr/>
            <p:nvPr/>
          </p:nvCxnSpPr>
          <p:spPr>
            <a:xfrm>
              <a:off x="2667000" y="468630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81"/>
            <p:cNvCxnSpPr/>
            <p:nvPr/>
          </p:nvCxnSpPr>
          <p:spPr>
            <a:xfrm>
              <a:off x="4267200" y="3924300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83"/>
            <p:cNvCxnSpPr/>
            <p:nvPr/>
          </p:nvCxnSpPr>
          <p:spPr>
            <a:xfrm>
              <a:off x="4267200" y="4305300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84"/>
            <p:cNvCxnSpPr/>
            <p:nvPr/>
          </p:nvCxnSpPr>
          <p:spPr>
            <a:xfrm>
              <a:off x="4267200" y="4686300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85"/>
            <p:cNvSpPr>
              <a:spLocks noChangeArrowheads="1"/>
            </p:cNvSpPr>
            <p:nvPr/>
          </p:nvSpPr>
          <p:spPr bwMode="auto">
            <a:xfrm>
              <a:off x="5768155" y="4353636"/>
              <a:ext cx="275807" cy="21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</a:t>
              </a:r>
              <a:r>
                <a:rPr lang="en-US" altLang="ko-KR" sz="2400" i="1" dirty="0">
                  <a:latin typeface="Times New Roman" pitchFamily="-1" charset="0"/>
                  <a:cs typeface="Times New Roman" pitchFamily="-1" charset="0"/>
                </a:rPr>
                <a:t>s</a:t>
              </a:r>
              <a:r>
                <a:rPr lang="en-US" altLang="ko-KR" sz="2400" i="1" baseline="-25000" dirty="0">
                  <a:latin typeface="Times New Roman" pitchFamily="-1" charset="0"/>
                  <a:cs typeface="Times New Roman" pitchFamily="-1" charset="0"/>
                </a:rPr>
                <a:t>e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59" name="Rectangle 187"/>
            <p:cNvSpPr/>
            <p:nvPr/>
          </p:nvSpPr>
          <p:spPr>
            <a:xfrm>
              <a:off x="3715911" y="3814763"/>
              <a:ext cx="412750" cy="979487"/>
            </a:xfrm>
            <a:prstGeom prst="rect">
              <a:avLst/>
            </a:prstGeom>
            <a:solidFill>
              <a:srgbClr val="FFD5D5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b="1" dirty="0" smtClean="0">
                  <a:solidFill>
                    <a:srgbClr val="FF0000"/>
                  </a:solidFill>
                  <a:latin typeface="Times New Roman" pitchFamily="-1" charset="0"/>
                  <a:cs typeface="Times New Roman" pitchFamily="-1" charset="0"/>
                </a:rPr>
                <a:t>X error</a:t>
              </a:r>
              <a:endParaRPr lang="en-CA" altLang="ko-KR" b="1" dirty="0">
                <a:solidFill>
                  <a:srgbClr val="FF0000"/>
                </a:solidFill>
                <a:latin typeface="Times New Roman" pitchFamily="-1" charset="0"/>
                <a:cs typeface="Times New Roman" pitchFamily="-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74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874992"/>
              </p:ext>
            </p:extLst>
          </p:nvPr>
        </p:nvGraphicFramePr>
        <p:xfrm>
          <a:off x="502920" y="1600201"/>
          <a:ext cx="905256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altLang="ko-KR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Quantum computing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/>
          <p:cNvGrpSpPr/>
          <p:nvPr/>
        </p:nvGrpSpPr>
        <p:grpSpPr>
          <a:xfrm>
            <a:off x="655197" y="271209"/>
            <a:ext cx="8595607" cy="2397090"/>
            <a:chOff x="2098350" y="1676400"/>
            <a:chExt cx="5534959" cy="1181657"/>
          </a:xfrm>
        </p:grpSpPr>
        <p:cxnSp>
          <p:nvCxnSpPr>
            <p:cNvPr id="125" name="Straight Connector 16"/>
            <p:cNvCxnSpPr/>
            <p:nvPr/>
          </p:nvCxnSpPr>
          <p:spPr>
            <a:xfrm rot="5400000">
              <a:off x="3124200" y="20526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7"/>
            <p:cNvSpPr/>
            <p:nvPr/>
          </p:nvSpPr>
          <p:spPr>
            <a:xfrm>
              <a:off x="3276600" y="2128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27" name="Oval 18"/>
            <p:cNvSpPr/>
            <p:nvPr/>
          </p:nvSpPr>
          <p:spPr>
            <a:xfrm>
              <a:off x="3313113" y="17875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28" name="Straight Connector 19"/>
            <p:cNvCxnSpPr/>
            <p:nvPr/>
          </p:nvCxnSpPr>
          <p:spPr>
            <a:xfrm rot="5400000">
              <a:off x="3238500" y="22431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20"/>
            <p:cNvSpPr/>
            <p:nvPr/>
          </p:nvSpPr>
          <p:spPr>
            <a:xfrm>
              <a:off x="3581400" y="2509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0" name="Oval 21"/>
            <p:cNvSpPr/>
            <p:nvPr/>
          </p:nvSpPr>
          <p:spPr>
            <a:xfrm>
              <a:off x="3617913" y="1785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61"/>
            <p:cNvCxnSpPr/>
            <p:nvPr/>
          </p:nvCxnSpPr>
          <p:spPr>
            <a:xfrm rot="5400000">
              <a:off x="5913438" y="2052638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62"/>
            <p:cNvSpPr/>
            <p:nvPr/>
          </p:nvSpPr>
          <p:spPr>
            <a:xfrm>
              <a:off x="6065838" y="2128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3" name="Oval 63"/>
            <p:cNvSpPr/>
            <p:nvPr/>
          </p:nvSpPr>
          <p:spPr>
            <a:xfrm>
              <a:off x="6102350" y="178752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4" name="Straight Connector 64"/>
            <p:cNvCxnSpPr/>
            <p:nvPr/>
          </p:nvCxnSpPr>
          <p:spPr>
            <a:xfrm rot="5400000">
              <a:off x="5418138" y="22431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65"/>
            <p:cNvSpPr/>
            <p:nvPr/>
          </p:nvSpPr>
          <p:spPr>
            <a:xfrm>
              <a:off x="5761038" y="2509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6" name="Oval 66"/>
            <p:cNvSpPr/>
            <p:nvPr/>
          </p:nvSpPr>
          <p:spPr>
            <a:xfrm>
              <a:off x="5797550" y="1785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7" name="Oval 100"/>
            <p:cNvSpPr/>
            <p:nvPr/>
          </p:nvSpPr>
          <p:spPr>
            <a:xfrm>
              <a:off x="6405563" y="21701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38" name="Oval 101"/>
            <p:cNvSpPr/>
            <p:nvPr/>
          </p:nvSpPr>
          <p:spPr>
            <a:xfrm>
              <a:off x="6405563" y="255111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39" name="Straight Connector 102"/>
            <p:cNvCxnSpPr/>
            <p:nvPr/>
          </p:nvCxnSpPr>
          <p:spPr>
            <a:xfrm rot="5400000">
              <a:off x="6027738" y="216693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03"/>
            <p:cNvSpPr/>
            <p:nvPr/>
          </p:nvSpPr>
          <p:spPr>
            <a:xfrm>
              <a:off x="6370638" y="174783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41" name="TextBox 130"/>
            <p:cNvSpPr txBox="1">
              <a:spLocks noChangeArrowheads="1"/>
            </p:cNvSpPr>
            <p:nvPr/>
          </p:nvSpPr>
          <p:spPr bwMode="auto">
            <a:xfrm>
              <a:off x="3013075" y="2686050"/>
              <a:ext cx="660828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encode</a:t>
              </a:r>
              <a:endParaRPr lang="en-CA" altLang="ko-KR"/>
            </a:p>
          </p:txBody>
        </p:sp>
        <p:sp>
          <p:nvSpPr>
            <p:cNvPr id="142" name="TextBox 131"/>
            <p:cNvSpPr txBox="1">
              <a:spLocks noChangeArrowheads="1"/>
            </p:cNvSpPr>
            <p:nvPr/>
          </p:nvSpPr>
          <p:spPr bwMode="auto">
            <a:xfrm>
              <a:off x="5684838" y="2686050"/>
              <a:ext cx="660828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decode</a:t>
              </a:r>
              <a:endParaRPr lang="en-CA" altLang="ko-KR"/>
            </a:p>
          </p:txBody>
        </p:sp>
        <p:cxnSp>
          <p:nvCxnSpPr>
            <p:cNvPr id="143" name="Straight Connector 136"/>
            <p:cNvCxnSpPr/>
            <p:nvPr/>
          </p:nvCxnSpPr>
          <p:spPr>
            <a:xfrm>
              <a:off x="4495800" y="18288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37"/>
            <p:cNvCxnSpPr/>
            <p:nvPr/>
          </p:nvCxnSpPr>
          <p:spPr>
            <a:xfrm>
              <a:off x="4495800" y="22098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38"/>
            <p:cNvCxnSpPr/>
            <p:nvPr/>
          </p:nvCxnSpPr>
          <p:spPr>
            <a:xfrm>
              <a:off x="4495800" y="2590800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7"/>
            <p:cNvSpPr txBox="1">
              <a:spLocks noChangeArrowheads="1"/>
            </p:cNvSpPr>
            <p:nvPr/>
          </p:nvSpPr>
          <p:spPr bwMode="auto">
            <a:xfrm>
              <a:off x="4497194" y="2686050"/>
              <a:ext cx="466770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olidFill>
                    <a:srgbClr val="FF0000"/>
                  </a:solidFill>
                </a:rPr>
                <a:t>error</a:t>
              </a:r>
              <a:endParaRPr lang="en-CA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147" name="Rectangle 148"/>
            <p:cNvSpPr>
              <a:spLocks noChangeArrowheads="1"/>
            </p:cNvSpPr>
            <p:nvPr/>
          </p:nvSpPr>
          <p:spPr bwMode="auto">
            <a:xfrm>
              <a:off x="2098350" y="1746330"/>
              <a:ext cx="853852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48" name="Rectangle 149"/>
            <p:cNvSpPr>
              <a:spLocks noChangeArrowheads="1"/>
            </p:cNvSpPr>
            <p:nvPr/>
          </p:nvSpPr>
          <p:spPr bwMode="auto">
            <a:xfrm>
              <a:off x="2614613" y="1981200"/>
              <a:ext cx="298518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149" name="Rectangle 150"/>
            <p:cNvSpPr>
              <a:spLocks noChangeArrowheads="1"/>
            </p:cNvSpPr>
            <p:nvPr/>
          </p:nvSpPr>
          <p:spPr bwMode="auto">
            <a:xfrm>
              <a:off x="2614613" y="2362200"/>
              <a:ext cx="298518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150" name="Rectangle 157"/>
            <p:cNvSpPr>
              <a:spLocks noChangeArrowheads="1"/>
            </p:cNvSpPr>
            <p:nvPr/>
          </p:nvSpPr>
          <p:spPr bwMode="auto">
            <a:xfrm>
              <a:off x="6779457" y="1708767"/>
              <a:ext cx="853852" cy="172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51" name="Right Brace 158"/>
            <p:cNvSpPr/>
            <p:nvPr/>
          </p:nvSpPr>
          <p:spPr>
            <a:xfrm>
              <a:off x="6904038" y="2133600"/>
              <a:ext cx="152400" cy="533400"/>
            </a:xfrm>
            <a:prstGeom prst="rightBrace">
              <a:avLst>
                <a:gd name="adj1" fmla="val 3663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/>
            </a:p>
          </p:txBody>
        </p:sp>
        <p:cxnSp>
          <p:nvCxnSpPr>
            <p:cNvPr id="152" name="Straight Connector 165"/>
            <p:cNvCxnSpPr/>
            <p:nvPr/>
          </p:nvCxnSpPr>
          <p:spPr>
            <a:xfrm>
              <a:off x="3048000" y="1828800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66"/>
            <p:cNvCxnSpPr/>
            <p:nvPr/>
          </p:nvCxnSpPr>
          <p:spPr>
            <a:xfrm>
              <a:off x="3048000" y="2209800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67"/>
            <p:cNvCxnSpPr/>
            <p:nvPr/>
          </p:nvCxnSpPr>
          <p:spPr>
            <a:xfrm>
              <a:off x="3048000" y="2590800"/>
              <a:ext cx="1371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81"/>
            <p:cNvCxnSpPr/>
            <p:nvPr/>
          </p:nvCxnSpPr>
          <p:spPr>
            <a:xfrm>
              <a:off x="5105400" y="1828800"/>
              <a:ext cx="1646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83"/>
            <p:cNvCxnSpPr/>
            <p:nvPr/>
          </p:nvCxnSpPr>
          <p:spPr>
            <a:xfrm>
              <a:off x="5105400" y="2209800"/>
              <a:ext cx="1646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84"/>
            <p:cNvCxnSpPr/>
            <p:nvPr/>
          </p:nvCxnSpPr>
          <p:spPr>
            <a:xfrm>
              <a:off x="5105400" y="2590800"/>
              <a:ext cx="16462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85"/>
            <p:cNvSpPr>
              <a:spLocks noChangeArrowheads="1"/>
            </p:cNvSpPr>
            <p:nvPr/>
          </p:nvSpPr>
          <p:spPr bwMode="auto">
            <a:xfrm>
              <a:off x="7056438" y="2133600"/>
              <a:ext cx="342904" cy="198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</a:t>
              </a:r>
              <a:r>
                <a:rPr lang="en-US" altLang="ko-KR" sz="2400" i="1" dirty="0">
                  <a:latin typeface="Times New Roman" pitchFamily="-1" charset="0"/>
                  <a:cs typeface="Times New Roman" pitchFamily="-1" charset="0"/>
                </a:rPr>
                <a:t>s</a:t>
              </a:r>
              <a:r>
                <a:rPr lang="en-US" altLang="ko-KR" sz="2400" i="1" baseline="-25000" dirty="0">
                  <a:latin typeface="Times New Roman" pitchFamily="-1" charset="0"/>
                  <a:cs typeface="Times New Roman" pitchFamily="-1" charset="0"/>
                </a:rPr>
                <a:t>e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59" name="Rectangle 187"/>
            <p:cNvSpPr/>
            <p:nvPr/>
          </p:nvSpPr>
          <p:spPr>
            <a:xfrm>
              <a:off x="4522358" y="1719263"/>
              <a:ext cx="457774" cy="977900"/>
            </a:xfrm>
            <a:prstGeom prst="rect">
              <a:avLst/>
            </a:prstGeom>
            <a:solidFill>
              <a:srgbClr val="FFD5D5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dirty="0" smtClean="0">
                  <a:solidFill>
                    <a:srgbClr val="FF0000"/>
                  </a:solidFill>
                  <a:latin typeface="Times New Roman" pitchFamily="-1" charset="0"/>
                  <a:cs typeface="Times New Roman" pitchFamily="-1" charset="0"/>
                </a:rPr>
                <a:t>Z error</a:t>
              </a:r>
              <a:endParaRPr lang="en-CA" altLang="ko-KR" dirty="0">
                <a:solidFill>
                  <a:srgbClr val="FF0000"/>
                </a:solidFill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160" name="Rectangle 43"/>
            <p:cNvSpPr/>
            <p:nvPr/>
          </p:nvSpPr>
          <p:spPr>
            <a:xfrm>
              <a:off x="3962400" y="1676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0800" anchor="ctr"/>
            <a:lstStyle/>
            <a:p>
              <a:pPr algn="ctr">
                <a:defRPr/>
              </a:pPr>
              <a:r>
                <a:rPr lang="en-CA" i="1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</a:rPr>
                <a:t>H</a:t>
              </a:r>
            </a:p>
          </p:txBody>
        </p:sp>
        <p:sp>
          <p:nvSpPr>
            <p:cNvPr id="161" name="Rectangle 44"/>
            <p:cNvSpPr/>
            <p:nvPr/>
          </p:nvSpPr>
          <p:spPr>
            <a:xfrm>
              <a:off x="3962400" y="2057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0800" anchor="ctr"/>
            <a:lstStyle/>
            <a:p>
              <a:pPr algn="ctr">
                <a:defRPr/>
              </a:pPr>
              <a:r>
                <a:rPr lang="en-CA" i="1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</a:rPr>
                <a:t>H</a:t>
              </a:r>
            </a:p>
          </p:txBody>
        </p:sp>
        <p:sp>
          <p:nvSpPr>
            <p:cNvPr id="162" name="Rectangle 45"/>
            <p:cNvSpPr/>
            <p:nvPr/>
          </p:nvSpPr>
          <p:spPr>
            <a:xfrm>
              <a:off x="3962400" y="2476500"/>
              <a:ext cx="304800" cy="2667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08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 dirty="0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 dirty="0"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163" name="Rectangle 50"/>
            <p:cNvSpPr/>
            <p:nvPr/>
          </p:nvSpPr>
          <p:spPr>
            <a:xfrm>
              <a:off x="5257800" y="1676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 dirty="0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 dirty="0"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164" name="Rectangle 51"/>
            <p:cNvSpPr/>
            <p:nvPr/>
          </p:nvSpPr>
          <p:spPr>
            <a:xfrm>
              <a:off x="5257800" y="2057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 dirty="0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 dirty="0"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165" name="Rectangle 52"/>
            <p:cNvSpPr/>
            <p:nvPr/>
          </p:nvSpPr>
          <p:spPr>
            <a:xfrm>
              <a:off x="5257800" y="2438400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17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8254" y="209490"/>
            <a:ext cx="9193843" cy="4892889"/>
            <a:chOff x="228600" y="1232490"/>
            <a:chExt cx="7924769" cy="3714714"/>
          </a:xfrm>
        </p:grpSpPr>
        <p:cxnSp>
          <p:nvCxnSpPr>
            <p:cNvPr id="5" name="Straight Connector 6"/>
            <p:cNvCxnSpPr/>
            <p:nvPr/>
          </p:nvCxnSpPr>
          <p:spPr>
            <a:xfrm>
              <a:off x="1524000" y="1438275"/>
              <a:ext cx="2057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7"/>
            <p:cNvCxnSpPr/>
            <p:nvPr/>
          </p:nvCxnSpPr>
          <p:spPr>
            <a:xfrm>
              <a:off x="1524000" y="1819275"/>
              <a:ext cx="2057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/>
            <p:cNvCxnSpPr/>
            <p:nvPr/>
          </p:nvCxnSpPr>
          <p:spPr>
            <a:xfrm>
              <a:off x="1524000" y="2200275"/>
              <a:ext cx="2057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14"/>
            <p:cNvSpPr/>
            <p:nvPr/>
          </p:nvSpPr>
          <p:spPr>
            <a:xfrm>
              <a:off x="2438400" y="1285875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  <p:cxnSp>
          <p:nvCxnSpPr>
            <p:cNvPr id="9" name="Straight Connector 16"/>
            <p:cNvCxnSpPr/>
            <p:nvPr/>
          </p:nvCxnSpPr>
          <p:spPr>
            <a:xfrm rot="5400000">
              <a:off x="2743200" y="1666875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17"/>
            <p:cNvSpPr/>
            <p:nvPr/>
          </p:nvSpPr>
          <p:spPr>
            <a:xfrm>
              <a:off x="2895600" y="1743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1" name="Oval 18"/>
            <p:cNvSpPr/>
            <p:nvPr/>
          </p:nvSpPr>
          <p:spPr>
            <a:xfrm>
              <a:off x="2932113" y="140176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9"/>
            <p:cNvCxnSpPr/>
            <p:nvPr/>
          </p:nvCxnSpPr>
          <p:spPr>
            <a:xfrm rot="5400000">
              <a:off x="2857500" y="1857375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20"/>
            <p:cNvSpPr/>
            <p:nvPr/>
          </p:nvSpPr>
          <p:spPr>
            <a:xfrm>
              <a:off x="3200400" y="2124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4" name="Oval 21"/>
            <p:cNvSpPr/>
            <p:nvPr/>
          </p:nvSpPr>
          <p:spPr>
            <a:xfrm>
              <a:off x="3236913" y="1400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grpSp>
          <p:nvGrpSpPr>
            <p:cNvPr id="15" name="Group 27"/>
            <p:cNvGrpSpPr>
              <a:grpSpLocks/>
            </p:cNvGrpSpPr>
            <p:nvPr/>
          </p:nvGrpSpPr>
          <p:grpSpPr bwMode="auto">
            <a:xfrm>
              <a:off x="1524000" y="2428875"/>
              <a:ext cx="2057400" cy="990600"/>
              <a:chOff x="1143000" y="1905000"/>
              <a:chExt cx="2057400" cy="990600"/>
            </a:xfrm>
          </p:grpSpPr>
          <p:cxnSp>
            <p:nvCxnSpPr>
              <p:cNvPr id="114" name="Straight Connector 28"/>
              <p:cNvCxnSpPr/>
              <p:nvPr/>
            </p:nvCxnSpPr>
            <p:spPr>
              <a:xfrm>
                <a:off x="1143000" y="2057400"/>
                <a:ext cx="2057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29"/>
              <p:cNvCxnSpPr/>
              <p:nvPr/>
            </p:nvCxnSpPr>
            <p:spPr>
              <a:xfrm>
                <a:off x="1143000" y="2438400"/>
                <a:ext cx="2057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0"/>
              <p:cNvCxnSpPr/>
              <p:nvPr/>
            </p:nvCxnSpPr>
            <p:spPr>
              <a:xfrm>
                <a:off x="1143000" y="2819400"/>
                <a:ext cx="2057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31"/>
              <p:cNvSpPr/>
              <p:nvPr/>
            </p:nvSpPr>
            <p:spPr>
              <a:xfrm>
                <a:off x="2057400" y="1905000"/>
                <a:ext cx="304800" cy="30480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340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r>
                  <a:rPr lang="en-US" altLang="ko-KR" i="1">
                    <a:latin typeface="Times New Roman" pitchFamily="-1" charset="0"/>
                    <a:cs typeface="Times New Roman" pitchFamily="-1" charset="0"/>
                  </a:rPr>
                  <a:t>H</a:t>
                </a:r>
                <a:endParaRPr lang="en-CA" altLang="ko-KR" i="1">
                  <a:latin typeface="Times New Roman" pitchFamily="-1" charset="0"/>
                  <a:cs typeface="Times New Roman" pitchFamily="-1" charset="0"/>
                </a:endParaRPr>
              </a:p>
            </p:txBody>
          </p:sp>
          <p:cxnSp>
            <p:nvCxnSpPr>
              <p:cNvPr id="118" name="Straight Connector 32"/>
              <p:cNvCxnSpPr/>
              <p:nvPr/>
            </p:nvCxnSpPr>
            <p:spPr>
              <a:xfrm rot="5400000">
                <a:off x="2362200" y="2286000"/>
                <a:ext cx="45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33"/>
              <p:cNvSpPr/>
              <p:nvPr/>
            </p:nvSpPr>
            <p:spPr>
              <a:xfrm>
                <a:off x="2514600" y="2362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Oval 34"/>
              <p:cNvSpPr/>
              <p:nvPr/>
            </p:nvSpPr>
            <p:spPr>
              <a:xfrm>
                <a:off x="2551113" y="20208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21" name="Straight Connector 35"/>
              <p:cNvCxnSpPr/>
              <p:nvPr/>
            </p:nvCxnSpPr>
            <p:spPr>
              <a:xfrm rot="5400000">
                <a:off x="2476500" y="2476500"/>
                <a:ext cx="838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36"/>
              <p:cNvSpPr/>
              <p:nvPr/>
            </p:nvSpPr>
            <p:spPr>
              <a:xfrm>
                <a:off x="2819400" y="2743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Oval 37"/>
              <p:cNvSpPr/>
              <p:nvPr/>
            </p:nvSpPr>
            <p:spPr>
              <a:xfrm>
                <a:off x="2855913" y="20193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38"/>
            <p:cNvGrpSpPr>
              <a:grpSpLocks/>
            </p:cNvGrpSpPr>
            <p:nvPr/>
          </p:nvGrpSpPr>
          <p:grpSpPr bwMode="auto">
            <a:xfrm>
              <a:off x="1524000" y="3571875"/>
              <a:ext cx="2057400" cy="990600"/>
              <a:chOff x="1143000" y="1905000"/>
              <a:chExt cx="2057400" cy="990600"/>
            </a:xfrm>
          </p:grpSpPr>
          <p:cxnSp>
            <p:nvCxnSpPr>
              <p:cNvPr id="104" name="Straight Connector 39"/>
              <p:cNvCxnSpPr/>
              <p:nvPr/>
            </p:nvCxnSpPr>
            <p:spPr>
              <a:xfrm>
                <a:off x="1143000" y="2057400"/>
                <a:ext cx="2057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40"/>
              <p:cNvCxnSpPr/>
              <p:nvPr/>
            </p:nvCxnSpPr>
            <p:spPr>
              <a:xfrm>
                <a:off x="1143000" y="2438400"/>
                <a:ext cx="2057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41"/>
              <p:cNvCxnSpPr/>
              <p:nvPr/>
            </p:nvCxnSpPr>
            <p:spPr>
              <a:xfrm>
                <a:off x="1143000" y="2819400"/>
                <a:ext cx="2057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 42"/>
              <p:cNvSpPr/>
              <p:nvPr/>
            </p:nvSpPr>
            <p:spPr>
              <a:xfrm>
                <a:off x="2057400" y="1905000"/>
                <a:ext cx="304800" cy="30480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34000"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r>
                  <a:rPr lang="en-US" altLang="ko-KR" i="1">
                    <a:latin typeface="Times New Roman" pitchFamily="-1" charset="0"/>
                    <a:cs typeface="Times New Roman" pitchFamily="-1" charset="0"/>
                  </a:rPr>
                  <a:t>H</a:t>
                </a:r>
                <a:endParaRPr lang="en-CA" altLang="ko-KR" i="1">
                  <a:latin typeface="Times New Roman" pitchFamily="-1" charset="0"/>
                  <a:cs typeface="Times New Roman" pitchFamily="-1" charset="0"/>
                </a:endParaRPr>
              </a:p>
            </p:txBody>
          </p:sp>
          <p:cxnSp>
            <p:nvCxnSpPr>
              <p:cNvPr id="108" name="Straight Connector 43"/>
              <p:cNvCxnSpPr/>
              <p:nvPr/>
            </p:nvCxnSpPr>
            <p:spPr>
              <a:xfrm rot="5400000">
                <a:off x="2362200" y="2286000"/>
                <a:ext cx="45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44"/>
              <p:cNvSpPr/>
              <p:nvPr/>
            </p:nvSpPr>
            <p:spPr>
              <a:xfrm>
                <a:off x="2514600" y="2362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45"/>
              <p:cNvSpPr/>
              <p:nvPr/>
            </p:nvSpPr>
            <p:spPr>
              <a:xfrm>
                <a:off x="2551113" y="20208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1" name="Straight Connector 46"/>
              <p:cNvCxnSpPr/>
              <p:nvPr/>
            </p:nvCxnSpPr>
            <p:spPr>
              <a:xfrm rot="5400000">
                <a:off x="2476500" y="2476500"/>
                <a:ext cx="838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47"/>
              <p:cNvSpPr/>
              <p:nvPr/>
            </p:nvSpPr>
            <p:spPr>
              <a:xfrm>
                <a:off x="2819400" y="2743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48"/>
              <p:cNvSpPr/>
              <p:nvPr/>
            </p:nvSpPr>
            <p:spPr>
              <a:xfrm>
                <a:off x="2855913" y="20193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1pPr>
                <a:lvl2pPr marL="37931725" indent="-37474525"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2pPr>
                <a:lvl3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3pPr>
                <a:lvl4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4pPr>
                <a:lvl5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  <a:ea typeface="ＭＳ Ｐゴシック" pitchFamily="-1" charset="-128"/>
                  </a:defRPr>
                </a:lvl9pPr>
              </a:lstStyle>
              <a:p>
                <a:pPr algn="ctr" eaLnBrk="1" hangingPunct="1"/>
                <a:endParaRPr lang="en-CA" altLang="ko-KR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17" name="Straight Connector 49"/>
            <p:cNvCxnSpPr>
              <a:endCxn id="18" idx="4"/>
            </p:cNvCxnSpPr>
            <p:nvPr/>
          </p:nvCxnSpPr>
          <p:spPr>
            <a:xfrm rot="5400000">
              <a:off x="952500" y="2619375"/>
              <a:ext cx="2362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50"/>
            <p:cNvSpPr/>
            <p:nvPr/>
          </p:nvSpPr>
          <p:spPr>
            <a:xfrm>
              <a:off x="2057400" y="3648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19" name="Oval 51"/>
            <p:cNvSpPr/>
            <p:nvPr/>
          </p:nvSpPr>
          <p:spPr>
            <a:xfrm>
              <a:off x="2093913" y="1400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20" name="Straight Connector 53"/>
            <p:cNvCxnSpPr/>
            <p:nvPr/>
          </p:nvCxnSpPr>
          <p:spPr>
            <a:xfrm rot="5400000">
              <a:off x="1173163" y="2047875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54"/>
            <p:cNvSpPr/>
            <p:nvPr/>
          </p:nvSpPr>
          <p:spPr>
            <a:xfrm>
              <a:off x="1709738" y="2505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2" name="Oval 55"/>
            <p:cNvSpPr/>
            <p:nvPr/>
          </p:nvSpPr>
          <p:spPr>
            <a:xfrm>
              <a:off x="1743075" y="1400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23" name="Straight Connector 57"/>
            <p:cNvCxnSpPr/>
            <p:nvPr/>
          </p:nvCxnSpPr>
          <p:spPr>
            <a:xfrm>
              <a:off x="4267200" y="1438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8"/>
            <p:cNvCxnSpPr/>
            <p:nvPr/>
          </p:nvCxnSpPr>
          <p:spPr>
            <a:xfrm>
              <a:off x="4267200" y="1819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9"/>
            <p:cNvCxnSpPr/>
            <p:nvPr/>
          </p:nvCxnSpPr>
          <p:spPr>
            <a:xfrm>
              <a:off x="4267200" y="2200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60"/>
            <p:cNvSpPr/>
            <p:nvPr/>
          </p:nvSpPr>
          <p:spPr>
            <a:xfrm>
              <a:off x="5486400" y="1285875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  <p:cxnSp>
          <p:nvCxnSpPr>
            <p:cNvPr id="27" name="Straight Connector 61"/>
            <p:cNvCxnSpPr/>
            <p:nvPr/>
          </p:nvCxnSpPr>
          <p:spPr>
            <a:xfrm rot="5400000">
              <a:off x="4648200" y="1666875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2"/>
            <p:cNvSpPr/>
            <p:nvPr/>
          </p:nvSpPr>
          <p:spPr>
            <a:xfrm>
              <a:off x="4800600" y="1743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29" name="Oval 63"/>
            <p:cNvSpPr/>
            <p:nvPr/>
          </p:nvSpPr>
          <p:spPr>
            <a:xfrm>
              <a:off x="4837113" y="140176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30" name="Straight Connector 64"/>
            <p:cNvCxnSpPr/>
            <p:nvPr/>
          </p:nvCxnSpPr>
          <p:spPr>
            <a:xfrm rot="5400000">
              <a:off x="4152900" y="1857375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65"/>
            <p:cNvSpPr/>
            <p:nvPr/>
          </p:nvSpPr>
          <p:spPr>
            <a:xfrm>
              <a:off x="4495800" y="2124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32" name="Oval 66"/>
            <p:cNvSpPr/>
            <p:nvPr/>
          </p:nvSpPr>
          <p:spPr>
            <a:xfrm>
              <a:off x="4532313" y="1400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33" name="Straight Connector 68"/>
            <p:cNvCxnSpPr/>
            <p:nvPr/>
          </p:nvCxnSpPr>
          <p:spPr>
            <a:xfrm>
              <a:off x="4267200" y="2581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69"/>
            <p:cNvCxnSpPr/>
            <p:nvPr/>
          </p:nvCxnSpPr>
          <p:spPr>
            <a:xfrm>
              <a:off x="4267200" y="2962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70"/>
            <p:cNvCxnSpPr/>
            <p:nvPr/>
          </p:nvCxnSpPr>
          <p:spPr>
            <a:xfrm>
              <a:off x="4267200" y="3343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71"/>
            <p:cNvSpPr/>
            <p:nvPr/>
          </p:nvSpPr>
          <p:spPr>
            <a:xfrm>
              <a:off x="5486400" y="2428875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  <p:cxnSp>
          <p:nvCxnSpPr>
            <p:cNvPr id="37" name="Straight Connector 72"/>
            <p:cNvCxnSpPr/>
            <p:nvPr/>
          </p:nvCxnSpPr>
          <p:spPr>
            <a:xfrm rot="5400000">
              <a:off x="4648200" y="2809875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73"/>
            <p:cNvSpPr/>
            <p:nvPr/>
          </p:nvSpPr>
          <p:spPr>
            <a:xfrm>
              <a:off x="4800600" y="2886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39" name="Oval 74"/>
            <p:cNvSpPr/>
            <p:nvPr/>
          </p:nvSpPr>
          <p:spPr>
            <a:xfrm>
              <a:off x="4837113" y="254476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40" name="Straight Connector 75"/>
            <p:cNvCxnSpPr/>
            <p:nvPr/>
          </p:nvCxnSpPr>
          <p:spPr>
            <a:xfrm rot="5400000">
              <a:off x="4152900" y="3000375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76"/>
            <p:cNvSpPr/>
            <p:nvPr/>
          </p:nvSpPr>
          <p:spPr>
            <a:xfrm>
              <a:off x="4495800" y="3267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42" name="Oval 77"/>
            <p:cNvSpPr/>
            <p:nvPr/>
          </p:nvSpPr>
          <p:spPr>
            <a:xfrm>
              <a:off x="4532313" y="2543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43" name="Straight Connector 79"/>
            <p:cNvCxnSpPr/>
            <p:nvPr/>
          </p:nvCxnSpPr>
          <p:spPr>
            <a:xfrm>
              <a:off x="4267200" y="3724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80"/>
            <p:cNvCxnSpPr/>
            <p:nvPr/>
          </p:nvCxnSpPr>
          <p:spPr>
            <a:xfrm>
              <a:off x="4267200" y="4105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81"/>
            <p:cNvCxnSpPr/>
            <p:nvPr/>
          </p:nvCxnSpPr>
          <p:spPr>
            <a:xfrm>
              <a:off x="4267200" y="4486275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82"/>
            <p:cNvSpPr/>
            <p:nvPr/>
          </p:nvSpPr>
          <p:spPr>
            <a:xfrm>
              <a:off x="5486400" y="3571875"/>
              <a:ext cx="3048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4000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latin typeface="Times New Roman" pitchFamily="-1" charset="0"/>
                  <a:cs typeface="Times New Roman" pitchFamily="-1" charset="0"/>
                </a:rPr>
                <a:t>H</a:t>
              </a:r>
              <a:endParaRPr lang="en-CA" altLang="ko-KR" i="1">
                <a:latin typeface="Times New Roman" pitchFamily="-1" charset="0"/>
                <a:cs typeface="Times New Roman" pitchFamily="-1" charset="0"/>
              </a:endParaRPr>
            </a:p>
          </p:txBody>
        </p:sp>
        <p:cxnSp>
          <p:nvCxnSpPr>
            <p:cNvPr id="47" name="Straight Connector 83"/>
            <p:cNvCxnSpPr/>
            <p:nvPr/>
          </p:nvCxnSpPr>
          <p:spPr>
            <a:xfrm rot="5400000">
              <a:off x="4648200" y="3952875"/>
              <a:ext cx="457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84"/>
            <p:cNvSpPr/>
            <p:nvPr/>
          </p:nvSpPr>
          <p:spPr>
            <a:xfrm>
              <a:off x="4800600" y="4029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49" name="Oval 85"/>
            <p:cNvSpPr/>
            <p:nvPr/>
          </p:nvSpPr>
          <p:spPr>
            <a:xfrm>
              <a:off x="4837113" y="368776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50" name="Straight Connector 86"/>
            <p:cNvCxnSpPr/>
            <p:nvPr/>
          </p:nvCxnSpPr>
          <p:spPr>
            <a:xfrm rot="5400000">
              <a:off x="4152900" y="4143375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87"/>
            <p:cNvSpPr/>
            <p:nvPr/>
          </p:nvSpPr>
          <p:spPr>
            <a:xfrm>
              <a:off x="4495800" y="4410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52" name="Oval 88"/>
            <p:cNvSpPr/>
            <p:nvPr/>
          </p:nvSpPr>
          <p:spPr>
            <a:xfrm>
              <a:off x="4532313" y="3686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53" name="Straight Connector 89"/>
            <p:cNvCxnSpPr>
              <a:endCxn id="54" idx="4"/>
            </p:cNvCxnSpPr>
            <p:nvPr/>
          </p:nvCxnSpPr>
          <p:spPr>
            <a:xfrm rot="5400000">
              <a:off x="4838700" y="2619375"/>
              <a:ext cx="2362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90"/>
            <p:cNvSpPr/>
            <p:nvPr/>
          </p:nvSpPr>
          <p:spPr>
            <a:xfrm>
              <a:off x="5943600" y="3648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55" name="Oval 91"/>
            <p:cNvSpPr/>
            <p:nvPr/>
          </p:nvSpPr>
          <p:spPr>
            <a:xfrm>
              <a:off x="5980113" y="1400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56" name="Straight Connector 92"/>
            <p:cNvCxnSpPr/>
            <p:nvPr/>
          </p:nvCxnSpPr>
          <p:spPr>
            <a:xfrm rot="5400000">
              <a:off x="5715000" y="2047875"/>
              <a:ext cx="1219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93"/>
            <p:cNvSpPr/>
            <p:nvPr/>
          </p:nvSpPr>
          <p:spPr>
            <a:xfrm>
              <a:off x="6248400" y="2505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58" name="Oval 94"/>
            <p:cNvSpPr/>
            <p:nvPr/>
          </p:nvSpPr>
          <p:spPr>
            <a:xfrm>
              <a:off x="6284913" y="1400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59" name="Right Brace 95"/>
            <p:cNvSpPr/>
            <p:nvPr/>
          </p:nvSpPr>
          <p:spPr>
            <a:xfrm rot="5400000">
              <a:off x="2476500" y="3614738"/>
              <a:ext cx="152400" cy="2057400"/>
            </a:xfrm>
            <a:prstGeom prst="rightBrace">
              <a:avLst>
                <a:gd name="adj1" fmla="val 3553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/>
            </a:p>
          </p:txBody>
        </p:sp>
        <p:sp>
          <p:nvSpPr>
            <p:cNvPr id="60" name="Right Brace 96"/>
            <p:cNvSpPr/>
            <p:nvPr/>
          </p:nvSpPr>
          <p:spPr>
            <a:xfrm rot="5400000">
              <a:off x="5524500" y="3309938"/>
              <a:ext cx="152400" cy="2667000"/>
            </a:xfrm>
            <a:prstGeom prst="rightBrace">
              <a:avLst>
                <a:gd name="adj1" fmla="val 3553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/>
            </a:p>
          </p:txBody>
        </p:sp>
        <p:sp>
          <p:nvSpPr>
            <p:cNvPr id="61" name="Oval 100"/>
            <p:cNvSpPr/>
            <p:nvPr/>
          </p:nvSpPr>
          <p:spPr>
            <a:xfrm>
              <a:off x="5140325" y="1785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62" name="Oval 101"/>
            <p:cNvSpPr/>
            <p:nvPr/>
          </p:nvSpPr>
          <p:spPr>
            <a:xfrm>
              <a:off x="5140325" y="2166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63" name="Straight Connector 102"/>
            <p:cNvCxnSpPr/>
            <p:nvPr/>
          </p:nvCxnSpPr>
          <p:spPr>
            <a:xfrm rot="5400000">
              <a:off x="4762500" y="1781175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03"/>
            <p:cNvSpPr/>
            <p:nvPr/>
          </p:nvSpPr>
          <p:spPr>
            <a:xfrm>
              <a:off x="5105400" y="1362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65" name="Oval 104"/>
            <p:cNvSpPr/>
            <p:nvPr/>
          </p:nvSpPr>
          <p:spPr>
            <a:xfrm>
              <a:off x="5140325" y="292576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66" name="Oval 105"/>
            <p:cNvSpPr/>
            <p:nvPr/>
          </p:nvSpPr>
          <p:spPr>
            <a:xfrm>
              <a:off x="5140325" y="3306763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67" name="Straight Connector 106"/>
            <p:cNvCxnSpPr/>
            <p:nvPr/>
          </p:nvCxnSpPr>
          <p:spPr>
            <a:xfrm rot="5400000">
              <a:off x="4760913" y="2922588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107"/>
            <p:cNvSpPr/>
            <p:nvPr/>
          </p:nvSpPr>
          <p:spPr>
            <a:xfrm>
              <a:off x="5103813" y="2503488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69" name="Oval 108"/>
            <p:cNvSpPr/>
            <p:nvPr/>
          </p:nvSpPr>
          <p:spPr>
            <a:xfrm>
              <a:off x="5140325" y="4071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70" name="Oval 109"/>
            <p:cNvSpPr/>
            <p:nvPr/>
          </p:nvSpPr>
          <p:spPr>
            <a:xfrm>
              <a:off x="5140325" y="4452938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71" name="Straight Connector 110"/>
            <p:cNvCxnSpPr/>
            <p:nvPr/>
          </p:nvCxnSpPr>
          <p:spPr>
            <a:xfrm rot="5400000">
              <a:off x="4762500" y="4067175"/>
              <a:ext cx="838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111"/>
            <p:cNvSpPr/>
            <p:nvPr/>
          </p:nvSpPr>
          <p:spPr>
            <a:xfrm>
              <a:off x="5105400" y="3648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73" name="Oval 112"/>
            <p:cNvSpPr/>
            <p:nvPr/>
          </p:nvSpPr>
          <p:spPr>
            <a:xfrm>
              <a:off x="6597650" y="2543175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cxnSp>
          <p:nvCxnSpPr>
            <p:cNvPr id="74" name="Straight Connector 114"/>
            <p:cNvCxnSpPr/>
            <p:nvPr/>
          </p:nvCxnSpPr>
          <p:spPr>
            <a:xfrm rot="16200000" flipH="1">
              <a:off x="5459413" y="2536825"/>
              <a:ext cx="2351087" cy="111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115"/>
            <p:cNvSpPr/>
            <p:nvPr/>
          </p:nvSpPr>
          <p:spPr>
            <a:xfrm>
              <a:off x="6553200" y="1362075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76" name="Oval 129"/>
            <p:cNvSpPr/>
            <p:nvPr/>
          </p:nvSpPr>
          <p:spPr>
            <a:xfrm>
              <a:off x="6602413" y="36830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>
                <a:solidFill>
                  <a:srgbClr val="FFFFFF"/>
                </a:solidFill>
              </a:endParaRPr>
            </a:p>
          </p:txBody>
        </p:sp>
        <p:sp>
          <p:nvSpPr>
            <p:cNvPr id="77" name="TextBox 130"/>
            <p:cNvSpPr txBox="1">
              <a:spLocks noChangeArrowheads="1"/>
            </p:cNvSpPr>
            <p:nvPr/>
          </p:nvSpPr>
          <p:spPr bwMode="auto">
            <a:xfrm>
              <a:off x="2098675" y="4643438"/>
              <a:ext cx="884585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encode</a:t>
              </a:r>
              <a:endParaRPr lang="en-CA" altLang="ko-KR"/>
            </a:p>
          </p:txBody>
        </p:sp>
        <p:sp>
          <p:nvSpPr>
            <p:cNvPr id="78" name="TextBox 131"/>
            <p:cNvSpPr txBox="1">
              <a:spLocks noChangeArrowheads="1"/>
            </p:cNvSpPr>
            <p:nvPr/>
          </p:nvSpPr>
          <p:spPr bwMode="auto">
            <a:xfrm>
              <a:off x="5146675" y="4638675"/>
              <a:ext cx="884585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/>
                <a:t>decode</a:t>
              </a:r>
              <a:endParaRPr lang="en-CA" altLang="ko-KR"/>
            </a:p>
          </p:txBody>
        </p:sp>
        <p:cxnSp>
          <p:nvCxnSpPr>
            <p:cNvPr id="79" name="Straight Connector 136"/>
            <p:cNvCxnSpPr/>
            <p:nvPr/>
          </p:nvCxnSpPr>
          <p:spPr>
            <a:xfrm>
              <a:off x="3657600" y="1443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37"/>
            <p:cNvCxnSpPr/>
            <p:nvPr/>
          </p:nvCxnSpPr>
          <p:spPr>
            <a:xfrm>
              <a:off x="3657600" y="1824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8"/>
            <p:cNvCxnSpPr/>
            <p:nvPr/>
          </p:nvCxnSpPr>
          <p:spPr>
            <a:xfrm>
              <a:off x="3657600" y="2205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9"/>
            <p:cNvCxnSpPr/>
            <p:nvPr/>
          </p:nvCxnSpPr>
          <p:spPr>
            <a:xfrm>
              <a:off x="3657600" y="2586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40"/>
            <p:cNvCxnSpPr/>
            <p:nvPr/>
          </p:nvCxnSpPr>
          <p:spPr>
            <a:xfrm>
              <a:off x="3657600" y="2967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41"/>
            <p:cNvCxnSpPr/>
            <p:nvPr/>
          </p:nvCxnSpPr>
          <p:spPr>
            <a:xfrm>
              <a:off x="3657600" y="3348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42"/>
            <p:cNvCxnSpPr/>
            <p:nvPr/>
          </p:nvCxnSpPr>
          <p:spPr>
            <a:xfrm>
              <a:off x="3657600" y="3729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43"/>
            <p:cNvCxnSpPr/>
            <p:nvPr/>
          </p:nvCxnSpPr>
          <p:spPr>
            <a:xfrm>
              <a:off x="3657600" y="4110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44"/>
            <p:cNvCxnSpPr/>
            <p:nvPr/>
          </p:nvCxnSpPr>
          <p:spPr>
            <a:xfrm>
              <a:off x="3657600" y="4491038"/>
              <a:ext cx="533400" cy="0"/>
            </a:xfrm>
            <a:prstGeom prst="line">
              <a:avLst/>
            </a:prstGeom>
            <a:ln w="190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145"/>
            <p:cNvSpPr/>
            <p:nvPr/>
          </p:nvSpPr>
          <p:spPr>
            <a:xfrm>
              <a:off x="3784600" y="1366838"/>
              <a:ext cx="304800" cy="3200400"/>
            </a:xfrm>
            <a:prstGeom prst="rect">
              <a:avLst/>
            </a:prstGeom>
            <a:solidFill>
              <a:srgbClr val="FFD5D5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r>
                <a:rPr lang="en-US" altLang="ko-KR" i="1">
                  <a:solidFill>
                    <a:srgbClr val="FF0000"/>
                  </a:solidFill>
                  <a:latin typeface="Times New Roman" pitchFamily="-1" charset="0"/>
                  <a:cs typeface="Times New Roman" pitchFamily="-1" charset="0"/>
                </a:rPr>
                <a:t>e</a:t>
              </a:r>
              <a:endParaRPr lang="en-CA" altLang="ko-KR" i="1">
                <a:solidFill>
                  <a:srgbClr val="FF0000"/>
                </a:solidFill>
                <a:latin typeface="Times New Roman" pitchFamily="-1" charset="0"/>
                <a:cs typeface="Times New Roman" pitchFamily="-1" charset="0"/>
              </a:endParaRPr>
            </a:p>
          </p:txBody>
        </p:sp>
        <p:sp>
          <p:nvSpPr>
            <p:cNvPr id="90" name="TextBox 147"/>
            <p:cNvSpPr txBox="1">
              <a:spLocks noChangeArrowheads="1"/>
            </p:cNvSpPr>
            <p:nvPr/>
          </p:nvSpPr>
          <p:spPr bwMode="auto">
            <a:xfrm>
              <a:off x="3617913" y="4643438"/>
              <a:ext cx="624819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olidFill>
                    <a:srgbClr val="FF0000"/>
                  </a:solidFill>
                </a:rPr>
                <a:t>error</a:t>
              </a:r>
              <a:endParaRPr lang="en-CA" altLang="ko-KR" dirty="0">
                <a:solidFill>
                  <a:srgbClr val="FF0000"/>
                </a:solidFill>
              </a:endParaRPr>
            </a:p>
          </p:txBody>
        </p:sp>
        <p:sp>
          <p:nvSpPr>
            <p:cNvPr id="91" name="Rectangle 148"/>
            <p:cNvSpPr>
              <a:spLocks noChangeArrowheads="1"/>
            </p:cNvSpPr>
            <p:nvPr/>
          </p:nvSpPr>
          <p:spPr bwMode="auto">
            <a:xfrm>
              <a:off x="228600" y="1290342"/>
              <a:ext cx="1142969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92" name="Rectangle 149"/>
            <p:cNvSpPr>
              <a:spLocks noChangeArrowheads="1"/>
            </p:cNvSpPr>
            <p:nvPr/>
          </p:nvSpPr>
          <p:spPr bwMode="auto">
            <a:xfrm>
              <a:off x="1090613" y="1595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3" name="Rectangle 150"/>
            <p:cNvSpPr>
              <a:spLocks noChangeArrowheads="1"/>
            </p:cNvSpPr>
            <p:nvPr/>
          </p:nvSpPr>
          <p:spPr bwMode="auto">
            <a:xfrm>
              <a:off x="1090613" y="1976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4" name="Rectangle 151"/>
            <p:cNvSpPr>
              <a:spLocks noChangeArrowheads="1"/>
            </p:cNvSpPr>
            <p:nvPr/>
          </p:nvSpPr>
          <p:spPr bwMode="auto">
            <a:xfrm>
              <a:off x="1090613" y="2357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5" name="Rectangle 152"/>
            <p:cNvSpPr>
              <a:spLocks noChangeArrowheads="1"/>
            </p:cNvSpPr>
            <p:nvPr/>
          </p:nvSpPr>
          <p:spPr bwMode="auto">
            <a:xfrm>
              <a:off x="1090613" y="2738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6" name="Rectangle 153"/>
            <p:cNvSpPr>
              <a:spLocks noChangeArrowheads="1"/>
            </p:cNvSpPr>
            <p:nvPr/>
          </p:nvSpPr>
          <p:spPr bwMode="auto">
            <a:xfrm>
              <a:off x="1090613" y="3119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7" name="Rectangle 154"/>
            <p:cNvSpPr>
              <a:spLocks noChangeArrowheads="1"/>
            </p:cNvSpPr>
            <p:nvPr/>
          </p:nvSpPr>
          <p:spPr bwMode="auto">
            <a:xfrm>
              <a:off x="1090613" y="3500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8" name="Rectangle 155"/>
            <p:cNvSpPr>
              <a:spLocks noChangeArrowheads="1"/>
            </p:cNvSpPr>
            <p:nvPr/>
          </p:nvSpPr>
          <p:spPr bwMode="auto">
            <a:xfrm>
              <a:off x="1090613" y="3881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99" name="Rectangle 156"/>
            <p:cNvSpPr>
              <a:spLocks noChangeArrowheads="1"/>
            </p:cNvSpPr>
            <p:nvPr/>
          </p:nvSpPr>
          <p:spPr bwMode="auto">
            <a:xfrm>
              <a:off x="1090613" y="4262438"/>
              <a:ext cx="399597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>
                  <a:cs typeface="Times New Roman" pitchFamily="-1" charset="0"/>
                </a:rPr>
                <a:t>0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  <p:sp>
          <p:nvSpPr>
            <p:cNvPr id="100" name="Rectangle 157"/>
            <p:cNvSpPr>
              <a:spLocks noChangeArrowheads="1"/>
            </p:cNvSpPr>
            <p:nvPr/>
          </p:nvSpPr>
          <p:spPr bwMode="auto">
            <a:xfrm>
              <a:off x="7010400" y="1232490"/>
              <a:ext cx="1142969" cy="30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 dirty="0">
                  <a:sym typeface="Symbol" pitchFamily="-1" charset="2"/>
                </a:rPr>
                <a:t></a:t>
              </a:r>
              <a:r>
                <a:rPr lang="en-US" altLang="ko-KR" dirty="0">
                  <a:cs typeface="Times New Roman" pitchFamily="-1" charset="0"/>
                </a:rPr>
                <a:t>0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r>
                <a:rPr lang="en-US" altLang="ko-KR" dirty="0">
                  <a:cs typeface="Times New Roman" pitchFamily="-1" charset="0"/>
                </a:rPr>
                <a:t> </a:t>
              </a:r>
              <a:r>
                <a:rPr lang="en-US" altLang="ko-KR" b="1" dirty="0">
                  <a:latin typeface="Times New Roman" pitchFamily="-1" charset="0"/>
                  <a:cs typeface="Times New Roman" pitchFamily="-1" charset="0"/>
                </a:rPr>
                <a:t>+ 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</a:t>
              </a:r>
              <a:r>
                <a:rPr lang="en-US" altLang="ko-KR" dirty="0">
                  <a:cs typeface="Times New Roman" pitchFamily="-1" charset="0"/>
                </a:rPr>
                <a:t>1</a:t>
              </a:r>
              <a:r>
                <a:rPr lang="en-US" altLang="ko-KR" dirty="0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 dirty="0">
                <a:cs typeface="Times New Roman" pitchFamily="-1" charset="0"/>
              </a:endParaRPr>
            </a:p>
          </p:txBody>
        </p:sp>
        <p:sp>
          <p:nvSpPr>
            <p:cNvPr id="101" name="Right Brace 158"/>
            <p:cNvSpPr/>
            <p:nvPr/>
          </p:nvSpPr>
          <p:spPr>
            <a:xfrm>
              <a:off x="7086600" y="1824038"/>
              <a:ext cx="152400" cy="2667000"/>
            </a:xfrm>
            <a:prstGeom prst="rightBrace">
              <a:avLst>
                <a:gd name="adj1" fmla="val 3663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algn="ctr" eaLnBrk="1" hangingPunct="1"/>
              <a:endParaRPr lang="en-CA" altLang="ko-KR"/>
            </a:p>
          </p:txBody>
        </p:sp>
        <p:sp>
          <p:nvSpPr>
            <p:cNvPr id="102" name="Rectangle 159"/>
            <p:cNvSpPr>
              <a:spLocks noChangeArrowheads="1"/>
            </p:cNvSpPr>
            <p:nvPr/>
          </p:nvSpPr>
          <p:spPr bwMode="auto">
            <a:xfrm>
              <a:off x="7239000" y="2738438"/>
              <a:ext cx="459012" cy="35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-1" charset="-128"/>
                </a:defRPr>
              </a:lvl9pPr>
            </a:lstStyle>
            <a:p>
              <a:pPr eaLnBrk="1" hangingPunct="1"/>
              <a:r>
                <a:rPr lang="en-US" altLang="ko-KR">
                  <a:sym typeface="Symbol" pitchFamily="-1" charset="2"/>
                </a:rPr>
                <a:t></a:t>
              </a:r>
              <a:r>
                <a:rPr lang="en-US" altLang="ko-KR" sz="2400" i="1">
                  <a:latin typeface="Times New Roman" pitchFamily="-1" charset="0"/>
                  <a:cs typeface="Times New Roman" pitchFamily="-1" charset="0"/>
                </a:rPr>
                <a:t>s</a:t>
              </a:r>
              <a:r>
                <a:rPr lang="en-US" altLang="ko-KR" sz="2400" i="1" baseline="-25000">
                  <a:latin typeface="Times New Roman" pitchFamily="-1" charset="0"/>
                  <a:cs typeface="Times New Roman" pitchFamily="-1" charset="0"/>
                </a:rPr>
                <a:t>e</a:t>
              </a:r>
              <a:r>
                <a:rPr lang="en-US" altLang="ko-KR">
                  <a:cs typeface="Times New Roman" pitchFamily="-1" charset="0"/>
                  <a:sym typeface="Symbol" pitchFamily="-1" charset="2"/>
                </a:rPr>
                <a:t></a:t>
              </a:r>
              <a:endParaRPr lang="en-CA" altLang="ko-KR">
                <a:cs typeface="Times New Roman" pitchFamily="-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02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algn="l" latinLnBrk="1"/>
            <a:r>
              <a:rPr lang="en-US" altLang="ko-KR" dirty="0"/>
              <a:t>Basic Quantum </a:t>
            </a:r>
            <a:r>
              <a:rPr lang="en-US" altLang="ko-KR" dirty="0" smtClean="0"/>
              <a:t>circuits</a:t>
            </a:r>
            <a:br>
              <a:rPr lang="en-US" altLang="ko-KR" dirty="0" smtClean="0"/>
            </a:br>
            <a:r>
              <a:rPr lang="en-US" altLang="ko-KR" dirty="0" smtClean="0"/>
              <a:t>Short of quantum bit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4" name="Picture 4" descr="Untitled-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905000"/>
            <a:ext cx="1295400" cy="374650"/>
          </a:xfrm>
          <a:prstGeom prst="rect">
            <a:avLst/>
          </a:prstGeom>
          <a:noFill/>
        </p:spPr>
      </p:pic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762000" y="1447800"/>
            <a:ext cx="3173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Computational basis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11" descr="Untitled-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33938" y="2978150"/>
            <a:ext cx="1512887" cy="392113"/>
          </a:xfrm>
          <a:prstGeom prst="rect">
            <a:avLst/>
          </a:prstGeom>
          <a:noFill/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52975" y="1758950"/>
            <a:ext cx="3168650" cy="474663"/>
          </a:xfrm>
          <a:prstGeom prst="rect">
            <a:avLst/>
          </a:prstGeom>
          <a:noFill/>
        </p:spPr>
      </p:pic>
      <p:grpSp>
        <p:nvGrpSpPr>
          <p:cNvPr id="38" name="Group 46"/>
          <p:cNvGrpSpPr>
            <a:grpSpLocks/>
          </p:cNvGrpSpPr>
          <p:nvPr/>
        </p:nvGrpSpPr>
        <p:grpSpPr bwMode="auto">
          <a:xfrm>
            <a:off x="609600" y="4159250"/>
            <a:ext cx="3970986" cy="1936750"/>
            <a:chOff x="527" y="1579"/>
            <a:chExt cx="3078" cy="1585"/>
          </a:xfrm>
        </p:grpSpPr>
        <p:sp>
          <p:nvSpPr>
            <p:cNvPr id="39" name="Text Box 13"/>
            <p:cNvSpPr txBox="1">
              <a:spLocks noChangeArrowheads="1"/>
            </p:cNvSpPr>
            <p:nvPr/>
          </p:nvSpPr>
          <p:spPr bwMode="auto">
            <a:xfrm>
              <a:off x="537" y="1579"/>
              <a:ext cx="1169" cy="302"/>
            </a:xfrm>
            <a:prstGeom prst="rect">
              <a:avLst/>
            </a:prstGeom>
            <a:gradFill rotWithShape="1">
              <a:gsLst>
                <a:gs pos="0">
                  <a:srgbClr val="FFCC66"/>
                </a:gs>
                <a:gs pos="100000">
                  <a:srgbClr val="FFCC66">
                    <a:gamma/>
                    <a:shade val="76078"/>
                    <a:invGamma/>
                  </a:srgbClr>
                </a:gs>
              </a:gsLst>
              <a:lin ang="2700000" scaled="1"/>
            </a:gra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effectLst/>
                </a:rPr>
                <a:t>Measurement</a:t>
              </a:r>
              <a:endParaRPr lang="ru-RU" dirty="0">
                <a:effectLst/>
              </a:endParaRPr>
            </a:p>
          </p:txBody>
        </p:sp>
        <p:grpSp>
          <p:nvGrpSpPr>
            <p:cNvPr id="40" name="Group 45"/>
            <p:cNvGrpSpPr>
              <a:grpSpLocks/>
            </p:cNvGrpSpPr>
            <p:nvPr/>
          </p:nvGrpSpPr>
          <p:grpSpPr bwMode="auto">
            <a:xfrm>
              <a:off x="527" y="1810"/>
              <a:ext cx="3078" cy="1354"/>
              <a:chOff x="527" y="1810"/>
              <a:chExt cx="3078" cy="1354"/>
            </a:xfrm>
          </p:grpSpPr>
          <p:sp>
            <p:nvSpPr>
              <p:cNvPr id="41" name="Oval 16"/>
              <p:cNvSpPr>
                <a:spLocks noChangeArrowheads="1"/>
              </p:cNvSpPr>
              <p:nvPr/>
            </p:nvSpPr>
            <p:spPr bwMode="auto">
              <a:xfrm>
                <a:off x="527" y="2170"/>
                <a:ext cx="576" cy="576"/>
              </a:xfrm>
              <a:prstGeom prst="ellipse">
                <a:avLst/>
              </a:prstGeom>
              <a:noFill/>
              <a:ln w="19050" cap="rnd" cmpd="sng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2" name="Line 18"/>
              <p:cNvSpPr>
                <a:spLocks noChangeShapeType="1"/>
              </p:cNvSpPr>
              <p:nvPr/>
            </p:nvSpPr>
            <p:spPr bwMode="auto">
              <a:xfrm>
                <a:off x="1149" y="2464"/>
                <a:ext cx="1223" cy="0"/>
              </a:xfrm>
              <a:prstGeom prst="line">
                <a:avLst/>
              </a:prstGeom>
              <a:noFill/>
              <a:ln w="38100" cmpd="sng">
                <a:solidFill>
                  <a:schemeClr val="folHlink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Line 19"/>
              <p:cNvSpPr>
                <a:spLocks noChangeShapeType="1"/>
              </p:cNvSpPr>
              <p:nvPr/>
            </p:nvSpPr>
            <p:spPr bwMode="auto">
              <a:xfrm flipV="1">
                <a:off x="2381" y="2101"/>
                <a:ext cx="590" cy="363"/>
              </a:xfrm>
              <a:prstGeom prst="line">
                <a:avLst/>
              </a:prstGeom>
              <a:noFill/>
              <a:ln w="38100" cmpd="sng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Line 20"/>
              <p:cNvSpPr>
                <a:spLocks noChangeShapeType="1"/>
              </p:cNvSpPr>
              <p:nvPr/>
            </p:nvSpPr>
            <p:spPr bwMode="auto">
              <a:xfrm>
                <a:off x="2368" y="2464"/>
                <a:ext cx="592" cy="408"/>
              </a:xfrm>
              <a:prstGeom prst="line">
                <a:avLst/>
              </a:prstGeom>
              <a:noFill/>
              <a:ln w="38100" cmpd="sng">
                <a:solidFill>
                  <a:schemeClr val="folHlink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Oval 17"/>
              <p:cNvSpPr>
                <a:spLocks noChangeArrowheads="1"/>
              </p:cNvSpPr>
              <p:nvPr/>
            </p:nvSpPr>
            <p:spPr bwMode="auto">
              <a:xfrm>
                <a:off x="3021" y="2588"/>
                <a:ext cx="576" cy="576"/>
              </a:xfrm>
              <a:prstGeom prst="ellipse">
                <a:avLst/>
              </a:prstGeom>
              <a:noFill/>
              <a:ln w="19050" cap="rnd" cmpd="sng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pic>
            <p:nvPicPr>
              <p:cNvPr id="48" name="Picture 28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76" y="1944"/>
                <a:ext cx="297" cy="318"/>
              </a:xfrm>
              <a:prstGeom prst="rect">
                <a:avLst/>
              </a:prstGeom>
              <a:noFill/>
              <a:ln cmpd="sng">
                <a:solidFill>
                  <a:schemeClr val="tx1"/>
                </a:solidFill>
              </a:ln>
            </p:spPr>
          </p:pic>
          <p:pic>
            <p:nvPicPr>
              <p:cNvPr id="49" name="Picture 29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75" y="2734"/>
                <a:ext cx="297" cy="325"/>
              </a:xfrm>
              <a:prstGeom prst="rect">
                <a:avLst/>
              </a:prstGeom>
              <a:noFill/>
              <a:ln cmpd="sng">
                <a:solidFill>
                  <a:schemeClr val="tx1"/>
                </a:solidFill>
              </a:ln>
            </p:spPr>
          </p:pic>
          <p:sp>
            <p:nvSpPr>
              <p:cNvPr id="50" name="Oval 30"/>
              <p:cNvSpPr>
                <a:spLocks noChangeArrowheads="1"/>
              </p:cNvSpPr>
              <p:nvPr/>
            </p:nvSpPr>
            <p:spPr bwMode="auto">
              <a:xfrm>
                <a:off x="3029" y="1810"/>
                <a:ext cx="576" cy="576"/>
              </a:xfrm>
              <a:prstGeom prst="ellipse">
                <a:avLst/>
              </a:prstGeom>
              <a:noFill/>
              <a:ln w="19050" cap="rnd" cmpd="sng">
                <a:solidFill>
                  <a:schemeClr val="accent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" name="Text Box 33"/>
              <p:cNvSpPr txBox="1">
                <a:spLocks noChangeArrowheads="1"/>
              </p:cNvSpPr>
              <p:nvPr/>
            </p:nvSpPr>
            <p:spPr bwMode="auto">
              <a:xfrm>
                <a:off x="1122" y="1937"/>
                <a:ext cx="1291" cy="47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non-deterministic</a:t>
                </a:r>
                <a:br>
                  <a:rPr lang="en-US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</a:br>
                <a:r>
                  <a:rPr lang="en-US" sz="16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collapse</a:t>
                </a:r>
                <a:endParaRPr lang="ru-RU" sz="1600" dirty="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graphicFrame>
            <p:nvGraphicFramePr>
              <p:cNvPr id="52" name="Object 15"/>
              <p:cNvGraphicFramePr>
                <a:graphicFrameLocks noChangeAspect="1"/>
              </p:cNvGraphicFramePr>
              <p:nvPr/>
            </p:nvGraphicFramePr>
            <p:xfrm>
              <a:off x="653" y="2308"/>
              <a:ext cx="336" cy="3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181" name="Bitmap Image" r:id="rId9" imgW="1104762" imgH="990738" progId="PBrush">
                      <p:embed/>
                    </p:oleObj>
                  </mc:Choice>
                  <mc:Fallback>
                    <p:oleObj name="Bitmap Image" r:id="rId9" imgW="1104762" imgH="990738" progId="PBrus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3" y="2308"/>
                            <a:ext cx="336" cy="3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54" name="Picture 4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501" y="2851513"/>
            <a:ext cx="3471709" cy="513623"/>
          </a:xfrm>
          <a:prstGeom prst="rect">
            <a:avLst/>
          </a:prstGeom>
          <a:noFill/>
        </p:spPr>
      </p:pic>
      <p:pic>
        <p:nvPicPr>
          <p:cNvPr id="57" name="Picture 4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1825" y="2447925"/>
            <a:ext cx="1933575" cy="18192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05400" y="4667712"/>
                <a:ext cx="4601528" cy="1275888"/>
              </a:xfr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sz="28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sz="2800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dirty="0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ko-KR" sz="28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2800" b="0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800" i="1" dirty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ko-KR" sz="280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i="1" dirty="0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e>
                                <m:r>
                                  <a:rPr lang="en-US" altLang="ko-KR" sz="2800" b="0" i="1" dirty="0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8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800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2800" b="0" i="1" dirty="0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800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sz="2800" b="0" i="1" dirty="0" smtClea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altLang="ko-KR" sz="28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800" b="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sz="28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sz="2800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dirty="0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2800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2800" i="1" dirty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800" i="1" dirty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ko-KR" sz="2800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i="1" dirty="0">
                                    <a:latin typeface="Cambria Math"/>
                                  </a:rPr>
                                  <m:t>𝜓</m:t>
                                </m:r>
                              </m:e>
                              <m:e>
                                <m:r>
                                  <a:rPr lang="en-US" altLang="ko-KR" sz="2800" b="0" i="1" dirty="0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800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2800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2800" i="1" dirty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800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ko-KR" altLang="en-US" sz="2800" i="1" dirty="0" smtClean="0">
                                <a:latin typeface="Cambria Math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ko-KR" sz="28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8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5400" y="4667712"/>
                <a:ext cx="4601528" cy="1275888"/>
              </a:xfr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algn="l" latinLnBrk="1"/>
            <a:r>
              <a:rPr lang="en-US" altLang="ko-KR" dirty="0"/>
              <a:t>Basic Quantum </a:t>
            </a:r>
            <a:r>
              <a:rPr lang="en-US" altLang="ko-KR" dirty="0" smtClean="0"/>
              <a:t>circuits</a:t>
            </a:r>
            <a:br>
              <a:rPr lang="en-US" altLang="ko-KR" dirty="0" smtClean="0"/>
            </a:br>
            <a:r>
              <a:rPr lang="en-US" altLang="ko-KR" dirty="0" smtClean="0"/>
              <a:t>Short of quantum bit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597006" y="1566862"/>
            <a:ext cx="930062" cy="369332"/>
          </a:xfrm>
          <a:prstGeom prst="rect">
            <a:avLst/>
          </a:prstGeom>
          <a:gradFill rotWithShape="1">
            <a:gsLst>
              <a:gs pos="0">
                <a:srgbClr val="FFCC66"/>
              </a:gs>
              <a:gs pos="100000">
                <a:srgbClr val="FFCC66">
                  <a:gamma/>
                  <a:shade val="76078"/>
                  <a:invGamma/>
                </a:srgbClr>
              </a:gs>
            </a:gsLst>
            <a:lin ang="27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effectLst/>
              </a:rPr>
              <a:t>2-qubit:</a:t>
            </a:r>
            <a:endParaRPr lang="ru-RU" sz="1800" dirty="0">
              <a:effectLst/>
            </a:endParaRP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566862"/>
            <a:ext cx="624840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2212975"/>
            <a:ext cx="5043487" cy="454025"/>
          </a:xfrm>
          <a:prstGeom prst="rect">
            <a:avLst/>
          </a:prstGeom>
          <a:noFill/>
        </p:spPr>
      </p:pic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914400" y="2873375"/>
            <a:ext cx="6572250" cy="555625"/>
            <a:chOff x="589" y="2478"/>
            <a:chExt cx="4796" cy="389"/>
          </a:xfrm>
        </p:grpSpPr>
        <p:sp>
          <p:nvSpPr>
            <p:cNvPr id="15" name="Rectangle 22"/>
            <p:cNvSpPr>
              <a:spLocks noChangeArrowheads="1"/>
            </p:cNvSpPr>
            <p:nvPr/>
          </p:nvSpPr>
          <p:spPr bwMode="auto">
            <a:xfrm>
              <a:off x="589" y="2478"/>
              <a:ext cx="4796" cy="389"/>
            </a:xfrm>
            <a:prstGeom prst="rect">
              <a:avLst/>
            </a:prstGeom>
            <a:gradFill rotWithShape="1">
              <a:gsLst>
                <a:gs pos="0">
                  <a:srgbClr val="FFCC66"/>
                </a:gs>
                <a:gs pos="100000">
                  <a:srgbClr val="FFCC66">
                    <a:gamma/>
                    <a:shade val="76078"/>
                    <a:invGamma/>
                  </a:srgbClr>
                </a:gs>
              </a:gsLst>
              <a:lin ang="27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16" name="Picture 2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7" y="2526"/>
              <a:ext cx="4567" cy="312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>
            <a:off x="973138" y="3829056"/>
            <a:ext cx="7180262" cy="2473319"/>
            <a:chOff x="973138" y="3829056"/>
            <a:chExt cx="7180262" cy="2473319"/>
          </a:xfrm>
        </p:grpSpPr>
        <p:grpSp>
          <p:nvGrpSpPr>
            <p:cNvPr id="17" name="Group 31"/>
            <p:cNvGrpSpPr>
              <a:grpSpLocks/>
            </p:cNvGrpSpPr>
            <p:nvPr/>
          </p:nvGrpSpPr>
          <p:grpSpPr bwMode="auto">
            <a:xfrm>
              <a:off x="1437414" y="3829056"/>
              <a:ext cx="6715986" cy="515938"/>
              <a:chOff x="1296" y="3031"/>
              <a:chExt cx="4412" cy="325"/>
            </a:xfrm>
          </p:grpSpPr>
          <p:sp>
            <p:nvSpPr>
              <p:cNvPr id="18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84"/>
                <a:ext cx="608" cy="233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n-</a:t>
                </a:r>
                <a:r>
                  <a:rPr lang="en-US" sz="1800" dirty="0" err="1" smtClean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qubit</a:t>
                </a:r>
                <a:r>
                  <a:rPr lang="en-US" sz="1800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</a:t>
                </a:r>
                <a:endParaRPr lang="ru-RU" sz="1800" dirty="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9" name="Line 26"/>
              <p:cNvSpPr>
                <a:spLocks noChangeShapeType="1"/>
              </p:cNvSpPr>
              <p:nvPr/>
            </p:nvSpPr>
            <p:spPr bwMode="auto">
              <a:xfrm>
                <a:off x="1995" y="3201"/>
                <a:ext cx="5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Text Box 27"/>
              <p:cNvSpPr txBox="1">
                <a:spLocks noChangeArrowheads="1"/>
              </p:cNvSpPr>
              <p:nvPr/>
            </p:nvSpPr>
            <p:spPr bwMode="auto">
              <a:xfrm>
                <a:off x="2895" y="3125"/>
                <a:ext cx="500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states</a:t>
                </a:r>
                <a:endParaRPr lang="ru-RU" sz="1800" dirty="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pic>
            <p:nvPicPr>
              <p:cNvPr id="21" name="Picture 28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26" y="3079"/>
                <a:ext cx="288" cy="228"/>
              </a:xfrm>
              <a:prstGeom prst="rect">
                <a:avLst/>
              </a:prstGeom>
              <a:noFill/>
            </p:spPr>
          </p:pic>
          <p:pic>
            <p:nvPicPr>
              <p:cNvPr id="22" name="Picture 29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31" y="3031"/>
                <a:ext cx="2277" cy="299"/>
              </a:xfrm>
              <a:prstGeom prst="rect">
                <a:avLst/>
              </a:prstGeom>
              <a:noFill/>
            </p:spPr>
          </p:pic>
        </p:grpSp>
        <p:pic>
          <p:nvPicPr>
            <p:cNvPr id="23" name="Picture 30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3138" y="4724400"/>
              <a:ext cx="3508375" cy="1524000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</p:pic>
        <p:pic>
          <p:nvPicPr>
            <p:cNvPr id="24" name="Picture 3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45138" y="4648200"/>
              <a:ext cx="2074862" cy="1654175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9438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algn="l" latinLnBrk="1"/>
            <a:r>
              <a:rPr lang="en-US" altLang="ko-KR" dirty="0"/>
              <a:t>Basic Quantum </a:t>
            </a:r>
            <a:r>
              <a:rPr lang="en-US" altLang="ko-KR" dirty="0" smtClean="0"/>
              <a:t>circuits</a:t>
            </a:r>
            <a:br>
              <a:rPr lang="en-US" altLang="ko-KR" dirty="0" smtClean="0"/>
            </a:br>
            <a:r>
              <a:rPr lang="en-US" altLang="ko-KR" dirty="0" smtClean="0"/>
              <a:t>Basic gate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24289"/>
            <a:ext cx="2040904" cy="1199911"/>
          </a:xfrm>
          <a:prstGeom prst="rect">
            <a:avLst/>
          </a:prstGeom>
          <a:ln cmpd="sng"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037499"/>
              </p:ext>
            </p:extLst>
          </p:nvPr>
        </p:nvGraphicFramePr>
        <p:xfrm>
          <a:off x="3138488" y="1924289"/>
          <a:ext cx="3109912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3" name="Equation" r:id="rId5" imgW="1587240" imgH="685800" progId="Equation.DSMT4">
                  <p:embed/>
                </p:oleObj>
              </mc:Choice>
              <mc:Fallback>
                <p:oleObj name="Equation" r:id="rId5" imgW="158724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488" y="1924289"/>
                        <a:ext cx="3109912" cy="1185862"/>
                      </a:xfrm>
                      <a:prstGeom prst="rect">
                        <a:avLst/>
                      </a:prstGeom>
                      <a:noFill/>
                      <a:ln cmpd="sng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2492996" cy="533399"/>
          </a:xfrm>
          <a:noFill/>
        </p:spPr>
        <p:txBody>
          <a:bodyPr>
            <a:normAutofit/>
          </a:bodyPr>
          <a:lstStyle/>
          <a:p>
            <a:r>
              <a:rPr lang="en-US" altLang="ko-KR" sz="2000" dirty="0" err="1"/>
              <a:t>Hadamard</a:t>
            </a:r>
            <a:r>
              <a:rPr lang="en-US" altLang="ko-KR" sz="2000" dirty="0"/>
              <a:t> </a:t>
            </a:r>
            <a:r>
              <a:rPr lang="en-US" altLang="ko-KR" sz="2000" dirty="0" smtClean="0">
                <a:latin typeface="+mj-lt"/>
              </a:rPr>
              <a:t>gate:</a:t>
            </a:r>
            <a:endParaRPr lang="en-US" altLang="ko-KR" sz="1800" dirty="0" smtClean="0">
              <a:latin typeface="+mj-l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1066800" cy="11055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52400" y="3200400"/>
            <a:ext cx="2426732" cy="457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+mj-lt"/>
              </a:rPr>
              <a:t>Control-NOT gate:</a:t>
            </a:r>
            <a:endParaRPr lang="en-US" altLang="ko-KR" sz="1800" dirty="0" smtClean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600200" y="3770293"/>
                <a:ext cx="556260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ea typeface="Cambria Math"/>
                  </a:rPr>
                  <a:t>Has 2 input: </a:t>
                </a:r>
                <a:r>
                  <a:rPr lang="en-US" altLang="ko-KR" sz="2000" b="1" dirty="0" smtClean="0">
                    <a:ea typeface="Cambria Math"/>
                  </a:rPr>
                  <a:t>control</a:t>
                </a:r>
                <a:r>
                  <a:rPr lang="en-US" altLang="ko-KR" sz="2000" dirty="0" smtClean="0">
                    <a:ea typeface="Cambria Math"/>
                  </a:rPr>
                  <a:t> and </a:t>
                </a:r>
                <a:r>
                  <a:rPr lang="en-US" altLang="ko-KR" sz="2000" b="1" dirty="0" smtClean="0">
                    <a:ea typeface="Cambria Math"/>
                  </a:rPr>
                  <a:t>target</a:t>
                </a:r>
                <a:r>
                  <a:rPr lang="en-US" altLang="ko-KR" sz="2000" dirty="0" smtClean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l-GR" altLang="ko-KR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/>
                        <a:ea typeface="Cambria Math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⨁</m:t>
                        </m:r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2000" dirty="0" smtClean="0">
                  <a:ea typeface="Cambria Math"/>
                </a:endParaRPr>
              </a:p>
              <a:p>
                <a:r>
                  <a:rPr lang="en-US" altLang="ko-KR" dirty="0" smtClean="0">
                    <a:ea typeface="Cambria Math"/>
                  </a:rPr>
                  <a:t>-Control </a:t>
                </a:r>
                <a:r>
                  <a:rPr lang="en-US" altLang="ko-KR" dirty="0">
                    <a:ea typeface="Cambria Math"/>
                  </a:rPr>
                  <a:t>bit set to 0, target </a:t>
                </a:r>
                <a:r>
                  <a:rPr lang="en-US" altLang="ko-KR" dirty="0" smtClean="0">
                    <a:ea typeface="Cambria Math"/>
                  </a:rPr>
                  <a:t>unchanged</a:t>
                </a:r>
              </a:p>
              <a:p>
                <a:r>
                  <a:rPr lang="en-US" altLang="ko-KR" dirty="0" smtClean="0">
                    <a:ea typeface="Cambria Math"/>
                  </a:rPr>
                  <a:t>-Control </a:t>
                </a:r>
                <a:r>
                  <a:rPr lang="en-US" altLang="ko-KR" dirty="0">
                    <a:ea typeface="Cambria Math"/>
                  </a:rPr>
                  <a:t>bit set to 1, target flips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770293"/>
                <a:ext cx="5562600" cy="954107"/>
              </a:xfrm>
              <a:prstGeom prst="rect">
                <a:avLst/>
              </a:prstGeom>
              <a:blipFill rotWithShape="1">
                <a:blip r:embed="rId9"/>
                <a:stretch>
                  <a:fillRect l="-1206" t="-51592" r="-9101" b="-18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7340010" y="3733800"/>
            <a:ext cx="2413590" cy="1179493"/>
            <a:chOff x="1420" y="1109"/>
            <a:chExt cx="2806" cy="1492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1420" y="1109"/>
              <a:ext cx="2806" cy="1492"/>
            </a:xfrm>
            <a:prstGeom prst="rect">
              <a:avLst/>
            </a:prstGeom>
            <a:gradFill rotWithShape="0">
              <a:gsLst>
                <a:gs pos="0">
                  <a:srgbClr val="FFCC66"/>
                </a:gs>
                <a:gs pos="100000">
                  <a:srgbClr val="FFCC66">
                    <a:gamma/>
                    <a:shade val="76078"/>
                    <a:invGamma/>
                  </a:srgbClr>
                </a:gs>
              </a:gsLst>
              <a:lin ang="27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02" y="1177"/>
              <a:ext cx="2097" cy="1350"/>
            </a:xfrm>
            <a:prstGeom prst="rect">
              <a:avLst/>
            </a:prstGeom>
            <a:no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6858000" y="1905000"/>
                <a:ext cx="2667000" cy="126816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  <a:ea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  <a:ea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1905000"/>
                <a:ext cx="2667000" cy="126816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181" name="Picture 26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257800"/>
            <a:ext cx="2705100" cy="9334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676400" y="5269468"/>
                <a:ext cx="1374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altLang="ko-KR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ko-KR" altLang="el-GR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269468"/>
                <a:ext cx="1374479" cy="369332"/>
              </a:xfrm>
              <a:prstGeom prst="rect">
                <a:avLst/>
              </a:prstGeom>
              <a:blipFill rotWithShape="1">
                <a:blip r:embed="rId13"/>
                <a:stretch>
                  <a:fillRect t="-119672" r="-34222" b="-1836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317874" y="5843182"/>
                <a:ext cx="522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altLang="ko-KR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74" y="5843182"/>
                <a:ext cx="522515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9767" t="-121667" r="-90698" b="-18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989041" y="5269468"/>
                <a:ext cx="1630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altLang="ko-KR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ko-KR" altLang="el-GR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00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ko-KR" altLang="en-US" b="0" i="1" smtClean="0">
                          <a:latin typeface="Cambria Math"/>
                          <a:ea typeface="Cambria Math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lang="el-GR" altLang="ko-KR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041" y="5269468"/>
                <a:ext cx="1630959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119672" r="-28731" b="-1836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0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algn="l" latinLnBrk="1"/>
            <a:r>
              <a:rPr lang="en-US" altLang="ko-KR" dirty="0"/>
              <a:t>Basic Quantum </a:t>
            </a:r>
            <a:r>
              <a:rPr lang="en-US" altLang="ko-KR" dirty="0" smtClean="0"/>
              <a:t>circuits</a:t>
            </a:r>
            <a:br>
              <a:rPr lang="en-US" altLang="ko-KR" dirty="0" smtClean="0"/>
            </a:br>
            <a:r>
              <a:rPr lang="en-US" altLang="ko-KR" dirty="0" smtClean="0"/>
              <a:t>Basic gate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2400" y="1600200"/>
            <a:ext cx="2426732" cy="457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+mj-lt"/>
              </a:rPr>
              <a:t>2 Controlled gate:</a:t>
            </a:r>
            <a:endParaRPr lang="en-US" altLang="ko-KR" sz="1800" dirty="0" smtClean="0">
              <a:latin typeface="+mj-lt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776013" y="1828800"/>
            <a:ext cx="3243787" cy="1704975"/>
            <a:chOff x="838200" y="2514600"/>
            <a:chExt cx="3243787" cy="1704975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514600"/>
              <a:ext cx="1095375" cy="170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838200" y="2602468"/>
              <a:ext cx="533400" cy="1272064"/>
              <a:chOff x="3200400" y="2602468"/>
              <a:chExt cx="533400" cy="1272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직사각형 7"/>
                  <p:cNvSpPr/>
                  <p:nvPr/>
                </p:nvSpPr>
                <p:spPr>
                  <a:xfrm>
                    <a:off x="3209105" y="2602468"/>
                    <a:ext cx="5246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8" name="직사각형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9105" y="2602468"/>
                    <a:ext cx="524695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20930" t="-119672" r="-89535" b="-18360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직사각형 22"/>
                  <p:cNvSpPr/>
                  <p:nvPr/>
                </p:nvSpPr>
                <p:spPr>
                  <a:xfrm>
                    <a:off x="3200400" y="3048000"/>
                    <a:ext cx="5246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3" name="직사각형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0400" y="3048000"/>
                    <a:ext cx="524695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19767" t="-121667" r="-90698" b="-18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직사각형 23"/>
                  <p:cNvSpPr/>
                  <p:nvPr/>
                </p:nvSpPr>
                <p:spPr>
                  <a:xfrm>
                    <a:off x="3209105" y="3505200"/>
                    <a:ext cx="5246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" name="직사각형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9105" y="3505200"/>
                    <a:ext cx="524695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22093" t="-121667" r="-88372" b="-18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그룹 27"/>
            <p:cNvGrpSpPr/>
            <p:nvPr/>
          </p:nvGrpSpPr>
          <p:grpSpPr>
            <a:xfrm>
              <a:off x="2667000" y="2590800"/>
              <a:ext cx="1414987" cy="1272064"/>
              <a:chOff x="5257800" y="2590800"/>
              <a:chExt cx="1414987" cy="1272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/>
                  <p:cNvSpPr/>
                  <p:nvPr/>
                </p:nvSpPr>
                <p:spPr>
                  <a:xfrm>
                    <a:off x="5266505" y="2590800"/>
                    <a:ext cx="140628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⨁(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∧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5" name="직사각형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6505" y="2590800"/>
                    <a:ext cx="1406282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t="-121667" r="-32900" b="-18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/>
                  <p:cNvSpPr/>
                  <p:nvPr/>
                </p:nvSpPr>
                <p:spPr>
                  <a:xfrm>
                    <a:off x="5257800" y="3036332"/>
                    <a:ext cx="5246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6" name="직사각형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7800" y="3036332"/>
                    <a:ext cx="524695" cy="369332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19767" t="-121667" r="-90698" b="-188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/>
                  <p:cNvSpPr/>
                  <p:nvPr/>
                </p:nvSpPr>
                <p:spPr>
                  <a:xfrm>
                    <a:off x="5266505" y="3493532"/>
                    <a:ext cx="5246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/>
                              <a:ea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7" name="직사각형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6505" y="3493532"/>
                    <a:ext cx="524695" cy="369332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l="-22093" t="-121667" r="-88372" b="-188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97572"/>
              </p:ext>
            </p:extLst>
          </p:nvPr>
        </p:nvGraphicFramePr>
        <p:xfrm>
          <a:off x="7086600" y="1676400"/>
          <a:ext cx="23622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81100"/>
              </a:tblGrid>
              <a:tr h="321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Output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000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001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010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011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111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101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111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011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개체 3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81928159"/>
              </p:ext>
            </p:extLst>
          </p:nvPr>
        </p:nvGraphicFramePr>
        <p:xfrm>
          <a:off x="1246188" y="3533775"/>
          <a:ext cx="5137150" cy="256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2" name="Equation" r:id="rId11" imgW="2222280" imgH="1828800" progId="Equation.DSMT4">
                  <p:embed/>
                </p:oleObj>
              </mc:Choice>
              <mc:Fallback>
                <p:oleObj name="Equation" r:id="rId11" imgW="2222280" imgH="1828800" progId="Equation.DSMT4">
                  <p:embed/>
                  <p:pic>
                    <p:nvPicPr>
                      <p:cNvPr id="0" name="개체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3533775"/>
                        <a:ext cx="5137150" cy="256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00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algn="l" latinLnBrk="1"/>
            <a:r>
              <a:rPr lang="en-US" altLang="ko-KR" dirty="0"/>
              <a:t>Basic Quantum </a:t>
            </a:r>
            <a:r>
              <a:rPr lang="en-US" altLang="ko-KR" dirty="0" smtClean="0"/>
              <a:t>circuits</a:t>
            </a:r>
            <a:br>
              <a:rPr lang="en-US" altLang="ko-KR" dirty="0" smtClean="0"/>
            </a:br>
            <a:r>
              <a:rPr lang="en-US" altLang="ko-KR" dirty="0" smtClean="0"/>
              <a:t>Basic gate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2400" y="1600200"/>
            <a:ext cx="2426732" cy="457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+mj-lt"/>
              </a:rPr>
              <a:t>Encoding gate:</a:t>
            </a:r>
            <a:endParaRPr lang="en-US" altLang="ko-KR" sz="1800" dirty="0" smtClean="0">
              <a:latin typeface="+mj-lt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84566"/>
              </p:ext>
            </p:extLst>
          </p:nvPr>
        </p:nvGraphicFramePr>
        <p:xfrm>
          <a:off x="7086600" y="1676400"/>
          <a:ext cx="23622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81100"/>
              </a:tblGrid>
              <a:tr h="321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Output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000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001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010</a:t>
                      </a:r>
                      <a:endParaRPr lang="ko-KR" altLang="en-US" dirty="0"/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111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21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111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개체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97525136"/>
              </p:ext>
            </p:extLst>
          </p:nvPr>
        </p:nvGraphicFramePr>
        <p:xfrm>
          <a:off x="1066800" y="3887217"/>
          <a:ext cx="4891088" cy="2437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3" name="Equation" r:id="rId4" imgW="2222280" imgH="1828800" progId="Equation.DSMT4">
                  <p:embed/>
                </p:oleObj>
              </mc:Choice>
              <mc:Fallback>
                <p:oleObj name="Equation" r:id="rId4" imgW="2222280" imgH="1828800" progId="Equation.DSMT4">
                  <p:embed/>
                  <p:pic>
                    <p:nvPicPr>
                      <p:cNvPr id="0" name="개체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87217"/>
                        <a:ext cx="4891088" cy="2437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828800" y="2076451"/>
            <a:ext cx="2214843" cy="1504949"/>
            <a:chOff x="1828800" y="1981200"/>
            <a:chExt cx="2214843" cy="1504949"/>
          </a:xfrm>
        </p:grpSpPr>
        <p:pic>
          <p:nvPicPr>
            <p:cNvPr id="9933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2057399"/>
              <a:ext cx="723900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/>
                <p:cNvSpPr/>
                <p:nvPr/>
              </p:nvSpPr>
              <p:spPr>
                <a:xfrm>
                  <a:off x="1828800" y="1992868"/>
                  <a:ext cx="5246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992868"/>
                  <a:ext cx="524695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9767" t="-121667" r="-89535" b="-18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/>
                <p:cNvSpPr/>
                <p:nvPr/>
              </p:nvSpPr>
              <p:spPr>
                <a:xfrm>
                  <a:off x="1828800" y="2526268"/>
                  <a:ext cx="5280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직사각형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2526268"/>
                  <a:ext cx="528093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8391" t="-119672" r="-88506" b="-18360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/>
                <p:cNvSpPr/>
                <p:nvPr/>
              </p:nvSpPr>
              <p:spPr>
                <a:xfrm>
                  <a:off x="1828800" y="3048000"/>
                  <a:ext cx="5104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3048000"/>
                  <a:ext cx="510460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2619" t="-121667" r="-91667" b="-18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/>
                <p:cNvSpPr/>
                <p:nvPr/>
              </p:nvSpPr>
              <p:spPr>
                <a:xfrm>
                  <a:off x="3053307" y="1981200"/>
                  <a:ext cx="5246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직사각형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307" y="1981200"/>
                  <a:ext cx="524695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0930" t="-121667" r="-89535" b="-18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/>
                <p:cNvSpPr/>
                <p:nvPr/>
              </p:nvSpPr>
              <p:spPr>
                <a:xfrm>
                  <a:off x="3053307" y="2514600"/>
                  <a:ext cx="9903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⊕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직사각형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307" y="2514600"/>
                  <a:ext cx="990336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119672" r="-47531" b="-18360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/>
                <p:cNvSpPr/>
                <p:nvPr/>
              </p:nvSpPr>
              <p:spPr>
                <a:xfrm>
                  <a:off x="3053307" y="3036332"/>
                  <a:ext cx="9727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⊕</m:t>
                            </m:r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직사각형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307" y="3036332"/>
                  <a:ext cx="972702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121667" r="-48428" b="-18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3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949741"/>
              </p:ext>
            </p:extLst>
          </p:nvPr>
        </p:nvGraphicFramePr>
        <p:xfrm>
          <a:off x="502920" y="1600201"/>
          <a:ext cx="905256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Quantum computing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8DCAB5"/>
          </a:solidFill>
        </p:spPr>
        <p:txBody>
          <a:bodyPr>
            <a:normAutofit fontScale="90000"/>
          </a:bodyPr>
          <a:lstStyle/>
          <a:p>
            <a:pPr lvl="0" algn="l"/>
            <a:r>
              <a:rPr lang="en-US" altLang="ko-KR" dirty="0"/>
              <a:t>Quantum Error </a:t>
            </a:r>
            <a:r>
              <a:rPr lang="en-US" altLang="ko-KR" dirty="0" smtClean="0"/>
              <a:t>Correction</a:t>
            </a:r>
            <a:br>
              <a:rPr lang="en-US" altLang="ko-KR" dirty="0" smtClean="0"/>
            </a:br>
            <a:r>
              <a:rPr lang="en-US" altLang="ko-KR" dirty="0" smtClean="0"/>
              <a:t>The three </a:t>
            </a:r>
            <a:r>
              <a:rPr lang="en-US" altLang="ko-KR" dirty="0" err="1" smtClean="0"/>
              <a:t>Qubit</a:t>
            </a:r>
            <a:r>
              <a:rPr lang="en-US" altLang="ko-KR" dirty="0" smtClean="0"/>
              <a:t> Bit Flip Code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 smtClean="0"/>
              <a:t>/17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Quantum computing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45906"/>
            <a:ext cx="9706928" cy="6559694"/>
          </a:xfrm>
          <a:prstGeom prst="roundRect">
            <a:avLst>
              <a:gd name="adj" fmla="val 4342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1"/>
                <a:ext cx="9706928" cy="2590799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>
                    <a:latin typeface="+mj-lt"/>
                  </a:rPr>
                  <a:t>The simplest quantum error correction code is three-</a:t>
                </a:r>
                <a:r>
                  <a:rPr lang="en-US" altLang="ko-KR" sz="2000" dirty="0" err="1" smtClean="0">
                    <a:latin typeface="+mj-lt"/>
                  </a:rPr>
                  <a:t>qubit</a:t>
                </a:r>
                <a:r>
                  <a:rPr lang="en-US" altLang="ko-KR" sz="2000" dirty="0" smtClean="0">
                    <a:latin typeface="+mj-lt"/>
                  </a:rPr>
                  <a:t> repetition code, which can be used to protect quantum information in the presence of a restricted type of error.</a:t>
                </a:r>
              </a:p>
              <a:p>
                <a:r>
                  <a:rPr lang="en-US" altLang="ko-KR" sz="2000" dirty="0">
                    <a:ea typeface="Cambria Math"/>
                  </a:rPr>
                  <a:t>Source: 	From Alice: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l-GR" altLang="ko-KR" sz="20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ko-KR" sz="2000" i="1">
                                <a:latin typeface="Cambria Math"/>
                                <a:ea typeface="Cambria Math"/>
                              </a:rPr>
                              <m:t>Ψ</m:t>
                            </m:r>
                          </m:e>
                        </m:d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ko-KR" altLang="en-US" sz="20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l-GR" altLang="ko-KR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altLang="ko-KR" sz="20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ko-KR" altLang="en-US" sz="2000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altLang="ko-KR" sz="2000">
                        <a:latin typeface="Cambria Math"/>
                        <a:ea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l-GR" altLang="ko-KR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2000" dirty="0">
                  <a:ea typeface="Cambria Math"/>
                </a:endParaRPr>
              </a:p>
              <a:p>
                <a:r>
                  <a:rPr lang="en-US" altLang="ko-KR" sz="2000" dirty="0">
                    <a:ea typeface="Cambria Math"/>
                  </a:rPr>
                  <a:t>Receiver:	</a:t>
                </a:r>
                <a:r>
                  <a:rPr lang="en-US" altLang="ko-KR" sz="2000" dirty="0" smtClean="0">
                    <a:ea typeface="Cambria Math"/>
                  </a:rPr>
                  <a:t>Bob</a:t>
                </a:r>
                <a:endParaRPr lang="en-US" altLang="ko-KR" sz="2000" dirty="0" smtClean="0">
                  <a:latin typeface="+mj-lt"/>
                </a:endParaRPr>
              </a:p>
              <a:p>
                <a:r>
                  <a:rPr lang="en-US" altLang="ko-KR" sz="2000" dirty="0" smtClean="0">
                    <a:latin typeface="+mj-lt"/>
                  </a:rPr>
                  <a:t>Suppose we send </a:t>
                </a:r>
                <a:r>
                  <a:rPr lang="en-US" altLang="ko-KR" sz="2000" dirty="0" err="1" smtClean="0">
                    <a:latin typeface="+mj-lt"/>
                  </a:rPr>
                  <a:t>qubits</a:t>
                </a:r>
                <a:r>
                  <a:rPr lang="en-US" altLang="ko-KR" sz="2000" dirty="0" smtClean="0">
                    <a:latin typeface="+mj-lt"/>
                  </a:rPr>
                  <a:t> through a channel that leaves them untouched with probability 1-p or flips them with probability p.</a:t>
                </a:r>
              </a:p>
              <a:p>
                <a:r>
                  <a:rPr lang="en-US" altLang="ko-KR" sz="1800" dirty="0"/>
                  <a:t>Bit flip errors</a:t>
                </a:r>
                <a:r>
                  <a:rPr lang="en-US" altLang="ko-KR" sz="1800" dirty="0" smtClean="0"/>
                  <a:t>:</a:t>
                </a:r>
                <a:endParaRPr lang="en-US" altLang="ko-KR" sz="180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1"/>
                <a:ext cx="9706928" cy="2590799"/>
              </a:xfrm>
              <a:blipFill rotWithShape="1">
                <a:blip r:embed="rId3"/>
                <a:stretch>
                  <a:fillRect l="-503" t="-1176" r="-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 txBox="1">
            <a:spLocks/>
          </p:cNvSpPr>
          <p:nvPr/>
        </p:nvSpPr>
        <p:spPr>
          <a:xfrm>
            <a:off x="152400" y="4114800"/>
            <a:ext cx="4853464" cy="457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932" y="4219574"/>
            <a:ext cx="1676400" cy="12001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pSp>
        <p:nvGrpSpPr>
          <p:cNvPr id="6" name="그룹 5"/>
          <p:cNvGrpSpPr/>
          <p:nvPr/>
        </p:nvGrpSpPr>
        <p:grpSpPr>
          <a:xfrm>
            <a:off x="4267200" y="4114800"/>
            <a:ext cx="3962400" cy="1447800"/>
            <a:chOff x="4267200" y="4591049"/>
            <a:chExt cx="3962400" cy="1447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/>
                <p:cNvSpPr txBox="1">
                  <a:spLocks/>
                </p:cNvSpPr>
                <p:nvPr/>
              </p:nvSpPr>
              <p:spPr>
                <a:xfrm>
                  <a:off x="4267200" y="5048249"/>
                  <a:ext cx="3962400" cy="990600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80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sz="280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sz="2800" i="1" smtClean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sz="28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ko-KR" altLang="en-US" sz="28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altLang="ko-KR" sz="2800" dirty="0" smtClean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0" y="5048249"/>
                  <a:ext cx="3962400" cy="9906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/>
            <p:cNvCxnSpPr/>
            <p:nvPr/>
          </p:nvCxnSpPr>
          <p:spPr>
            <a:xfrm flipV="1">
              <a:off x="5105400" y="4819649"/>
              <a:ext cx="3810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직사각형 20"/>
            <p:cNvSpPr/>
            <p:nvPr/>
          </p:nvSpPr>
          <p:spPr>
            <a:xfrm>
              <a:off x="5486400" y="4591049"/>
              <a:ext cx="990600" cy="323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X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matric</a:t>
              </a:r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3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43509</TotalTime>
  <Words>1368</Words>
  <Application>Microsoft Office PowerPoint</Application>
  <PresentationFormat>사용자 지정</PresentationFormat>
  <Paragraphs>319</Paragraphs>
  <Slides>21</Slides>
  <Notes>18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Office Theme</vt:lpstr>
      <vt:lpstr>Bitmap Image</vt:lpstr>
      <vt:lpstr>Equation</vt:lpstr>
      <vt:lpstr>MathType 6.0 Equation</vt:lpstr>
      <vt:lpstr>SmartDraw</vt:lpstr>
      <vt:lpstr>Quantum Error Correcting</vt:lpstr>
      <vt:lpstr>Outline</vt:lpstr>
      <vt:lpstr>Basic Quantum circuits Short of quantum bit</vt:lpstr>
      <vt:lpstr>Basic Quantum circuits Short of quantum bit</vt:lpstr>
      <vt:lpstr>Basic Quantum circuits Basic gate</vt:lpstr>
      <vt:lpstr>Basic Quantum circuits Basic gate</vt:lpstr>
      <vt:lpstr>Basic Quantum circuits Basic gate</vt:lpstr>
      <vt:lpstr>Outline</vt:lpstr>
      <vt:lpstr>Quantum Error Correction The three Qubit Bit Flip Code</vt:lpstr>
      <vt:lpstr>Quantum Error Correction The three Qubit Bit Flip Code</vt:lpstr>
      <vt:lpstr>Quantum Error Correction The three Qubit Bit Flip Code</vt:lpstr>
      <vt:lpstr>Quantum Error Correction The three Qubit Bit Flip Code</vt:lpstr>
      <vt:lpstr>Quantum Error Correction The three Qubit Bit Flip Code</vt:lpstr>
      <vt:lpstr>Quantum Error Correction The three Qubit Bit Flip Code</vt:lpstr>
      <vt:lpstr>Quantum Error Correction The three Qubit Bit Flip Code</vt:lpstr>
      <vt:lpstr>Quantum Error Correction The three Qubit Phase-Flip Code</vt:lpstr>
      <vt:lpstr>Quantum Error Correction The three Qubit Phase-Flip Code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</dc:title>
  <dc:creator>DukeUOU</dc:creator>
  <cp:lastModifiedBy>KSO</cp:lastModifiedBy>
  <cp:revision>1406</cp:revision>
  <cp:lastPrinted>2015-03-30T06:07:44Z</cp:lastPrinted>
  <dcterms:created xsi:type="dcterms:W3CDTF">2006-08-16T00:00:00Z</dcterms:created>
  <dcterms:modified xsi:type="dcterms:W3CDTF">2015-12-07T16:30:14Z</dcterms:modified>
</cp:coreProperties>
</file>